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0" r:id="rId1"/>
    <p:sldMasterId id="2147483652" r:id="rId2"/>
  </p:sldMasterIdLst>
  <p:notesMasterIdLst>
    <p:notesMasterId r:id="rId43"/>
  </p:notesMasterIdLst>
  <p:sldIdLst>
    <p:sldId id="259" r:id="rId3"/>
    <p:sldId id="260" r:id="rId4"/>
    <p:sldId id="266" r:id="rId5"/>
    <p:sldId id="264" r:id="rId6"/>
    <p:sldId id="309" r:id="rId7"/>
    <p:sldId id="270" r:id="rId8"/>
    <p:sldId id="297" r:id="rId9"/>
    <p:sldId id="262" r:id="rId10"/>
    <p:sldId id="267" r:id="rId11"/>
    <p:sldId id="271" r:id="rId12"/>
    <p:sldId id="272" r:id="rId13"/>
    <p:sldId id="275" r:id="rId14"/>
    <p:sldId id="274" r:id="rId15"/>
    <p:sldId id="276" r:id="rId16"/>
    <p:sldId id="286" r:id="rId17"/>
    <p:sldId id="287" r:id="rId18"/>
    <p:sldId id="277" r:id="rId19"/>
    <p:sldId id="278" r:id="rId20"/>
    <p:sldId id="279" r:id="rId21"/>
    <p:sldId id="281" r:id="rId22"/>
    <p:sldId id="282" r:id="rId23"/>
    <p:sldId id="283" r:id="rId24"/>
    <p:sldId id="284" r:id="rId25"/>
    <p:sldId id="288" r:id="rId26"/>
    <p:sldId id="289" r:id="rId27"/>
    <p:sldId id="294" r:id="rId28"/>
    <p:sldId id="295" r:id="rId29"/>
    <p:sldId id="298" r:id="rId30"/>
    <p:sldId id="290" r:id="rId31"/>
    <p:sldId id="291" r:id="rId32"/>
    <p:sldId id="292" r:id="rId33"/>
    <p:sldId id="300" r:id="rId34"/>
    <p:sldId id="301" r:id="rId35"/>
    <p:sldId id="303" r:id="rId36"/>
    <p:sldId id="302" r:id="rId37"/>
    <p:sldId id="304" r:id="rId38"/>
    <p:sldId id="305" r:id="rId39"/>
    <p:sldId id="306" r:id="rId40"/>
    <p:sldId id="307" r:id="rId41"/>
    <p:sldId id="299" r:id="rId4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88">
          <p15:clr>
            <a:srgbClr val="A4A3A4"/>
          </p15:clr>
        </p15:guide>
        <p15:guide id="2" pos="47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82F"/>
    <a:srgbClr val="E8D3A2"/>
    <a:srgbClr val="E8E3D3"/>
    <a:srgbClr val="4B2E8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533" autoAdjust="0"/>
    <p:restoredTop sz="74884" autoAdjust="0"/>
  </p:normalViewPr>
  <p:slideViewPr>
    <p:cSldViewPr snapToGrid="0" snapToObjects="1" showGuides="1">
      <p:cViewPr varScale="1">
        <p:scale>
          <a:sx n="82" d="100"/>
          <a:sy n="82" d="100"/>
        </p:scale>
        <p:origin x="2784" y="96"/>
      </p:cViewPr>
      <p:guideLst>
        <p:guide orient="horz" pos="2488"/>
        <p:guide pos="47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notesMaster" Target="notesMasters/notesMaster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heme" Target="theme/theme1.xml"/><Relationship Id="rId20" Type="http://schemas.openxmlformats.org/officeDocument/2006/relationships/slide" Target="slides/slide18.xml"/><Relationship Id="rId41" Type="http://schemas.openxmlformats.org/officeDocument/2006/relationships/slide" Target="slides/slide3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01FB08-A49B-4915-AC39-F89897F0C515}" type="datetimeFigureOut">
              <a:rPr lang="en-US" smtClean="0"/>
              <a:t>3/23/2018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C96710-0FE8-4669-8E72-5C8BDB4DF314}" type="slidenum">
              <a:rPr lang="en-US" smtClean="0"/>
              <a:t>‹#›</a:t>
            </a:fld>
            <a:endParaRPr lang="en-US"/>
          </a:p>
        </p:txBody>
      </p:sp>
    </p:spTree>
    <p:extLst>
      <p:ext uri="{BB962C8B-B14F-4D97-AF65-F5344CB8AC3E}">
        <p14:creationId xmlns:p14="http://schemas.microsoft.com/office/powerpoint/2010/main" val="42204631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01C96710-0FE8-4669-8E72-5C8BDB4DF314}" type="slidenum">
              <a:rPr lang="en-US" smtClean="0"/>
              <a:t>2</a:t>
            </a:fld>
            <a:endParaRPr lang="en-US"/>
          </a:p>
        </p:txBody>
      </p:sp>
    </p:spTree>
    <p:extLst>
      <p:ext uri="{BB962C8B-B14F-4D97-AF65-F5344CB8AC3E}">
        <p14:creationId xmlns:p14="http://schemas.microsoft.com/office/powerpoint/2010/main" val="34351284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Again, we do that on the basis of SCH, major enrollments, and degree majors</a:t>
            </a:r>
            <a:endParaRPr lang="en-US" dirty="0"/>
          </a:p>
        </p:txBody>
      </p:sp>
      <p:sp>
        <p:nvSpPr>
          <p:cNvPr id="4" name="Slide Number Placeholder 3"/>
          <p:cNvSpPr>
            <a:spLocks noGrp="1"/>
          </p:cNvSpPr>
          <p:nvPr>
            <p:ph type="sldNum" sz="quarter" idx="10"/>
          </p:nvPr>
        </p:nvSpPr>
        <p:spPr/>
        <p:txBody>
          <a:bodyPr/>
          <a:lstStyle/>
          <a:p>
            <a:fld id="{01C96710-0FE8-4669-8E72-5C8BDB4DF314}" type="slidenum">
              <a:rPr lang="en-US" smtClean="0"/>
              <a:t>20</a:t>
            </a:fld>
            <a:endParaRPr lang="en-US"/>
          </a:p>
        </p:txBody>
      </p:sp>
    </p:spTree>
    <p:extLst>
      <p:ext uri="{BB962C8B-B14F-4D97-AF65-F5344CB8AC3E}">
        <p14:creationId xmlns:p14="http://schemas.microsoft.com/office/powerpoint/2010/main" val="41596899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Same process – </a:t>
            </a:r>
            <a:r>
              <a:rPr lang="en-US" dirty="0" err="1" smtClean="0"/>
              <a:t>calc</a:t>
            </a:r>
            <a:r>
              <a:rPr lang="en-US" baseline="0" dirty="0" smtClean="0"/>
              <a:t> # major enrollments for each TG from each school college</a:t>
            </a:r>
          </a:p>
          <a:p>
            <a:r>
              <a:rPr lang="en-US" baseline="0" dirty="0" smtClean="0"/>
              <a:t>Calculate total for each TG</a:t>
            </a:r>
          </a:p>
          <a:p>
            <a:r>
              <a:rPr lang="en-US" baseline="0" dirty="0" err="1" smtClean="0"/>
              <a:t>Calc</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01C96710-0FE8-4669-8E72-5C8BDB4DF314}" type="slidenum">
              <a:rPr lang="en-US" smtClean="0"/>
              <a:t>22</a:t>
            </a:fld>
            <a:endParaRPr lang="en-US"/>
          </a:p>
        </p:txBody>
      </p:sp>
    </p:spTree>
    <p:extLst>
      <p:ext uri="{BB962C8B-B14F-4D97-AF65-F5344CB8AC3E}">
        <p14:creationId xmlns:p14="http://schemas.microsoft.com/office/powerpoint/2010/main" val="24017649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Same process – </a:t>
            </a:r>
            <a:r>
              <a:rPr lang="en-US" dirty="0" err="1" smtClean="0"/>
              <a:t>calc</a:t>
            </a:r>
            <a:r>
              <a:rPr lang="en-US" baseline="0" dirty="0" smtClean="0"/>
              <a:t> # degree majors from each school college</a:t>
            </a:r>
          </a:p>
          <a:p>
            <a:r>
              <a:rPr lang="en-US" baseline="0" dirty="0" smtClean="0"/>
              <a:t>Calculate total degree majors</a:t>
            </a:r>
          </a:p>
          <a:p>
            <a:r>
              <a:rPr lang="en-US" baseline="0" dirty="0" err="1" smtClean="0"/>
              <a:t>Calc</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01C96710-0FE8-4669-8E72-5C8BDB4DF314}" type="slidenum">
              <a:rPr lang="en-US" smtClean="0"/>
              <a:t>23</a:t>
            </a:fld>
            <a:endParaRPr lang="en-US"/>
          </a:p>
        </p:txBody>
      </p:sp>
    </p:spTree>
    <p:extLst>
      <p:ext uri="{BB962C8B-B14F-4D97-AF65-F5344CB8AC3E}">
        <p14:creationId xmlns:p14="http://schemas.microsoft.com/office/powerpoint/2010/main" val="39306515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As most of you know, we committed to getting the data out by end of calendar</a:t>
            </a:r>
            <a:r>
              <a:rPr lang="en-US" baseline="0" dirty="0" smtClean="0"/>
              <a:t> year, with an emphasis on tool development from now until end of FY.</a:t>
            </a:r>
          </a:p>
          <a:p>
            <a:pPr marL="171450" indent="-171450">
              <a:buFont typeface="Arial" panose="020B0604020202020204" pitchFamily="34" charset="0"/>
              <a:buChar char="•"/>
            </a:pPr>
            <a:r>
              <a:rPr lang="en-US" dirty="0" smtClean="0"/>
              <a:t>Daniel </a:t>
            </a:r>
            <a:r>
              <a:rPr lang="en-US" dirty="0" err="1" smtClean="0"/>
              <a:t>Summy</a:t>
            </a:r>
            <a:r>
              <a:rPr lang="en-US" dirty="0" smtClean="0"/>
              <a:t> in OPB did first round of development of tables to support these calculations</a:t>
            </a:r>
          </a:p>
          <a:p>
            <a:pPr marL="171450" indent="-171450">
              <a:buFont typeface="Arial" panose="020B0604020202020204" pitchFamily="34" charset="0"/>
              <a:buChar char="•"/>
            </a:pPr>
            <a:r>
              <a:rPr lang="en-US" dirty="0" smtClean="0"/>
              <a:t>Table design, sourcing</a:t>
            </a:r>
            <a:r>
              <a:rPr lang="en-US" baseline="0" dirty="0" smtClean="0"/>
              <a:t> turned over to EIIA (</a:t>
            </a:r>
            <a:r>
              <a:rPr lang="en-US" sz="1200" b="0" i="0" kern="1200" dirty="0" smtClean="0">
                <a:solidFill>
                  <a:schemeClr val="tx1"/>
                </a:solidFill>
                <a:effectLst/>
                <a:latin typeface="+mn-lt"/>
                <a:ea typeface="+mn-ea"/>
                <a:cs typeface="+mn-cs"/>
              </a:rPr>
              <a:t> Enterprise Information, Integration &amp; Analytics ) team to put into production in AIDB in EDW</a:t>
            </a:r>
          </a:p>
          <a:p>
            <a:pPr marL="171450" indent="-171450">
              <a:buFont typeface="Arial" panose="020B0604020202020204" pitchFamily="34" charset="0"/>
              <a:buChar char="•"/>
            </a:pPr>
            <a:r>
              <a:rPr lang="en-US" sz="1200" b="0" i="0" kern="1200" dirty="0" smtClean="0">
                <a:solidFill>
                  <a:schemeClr val="tx1"/>
                </a:solidFill>
                <a:effectLst/>
                <a:latin typeface="+mn-lt"/>
                <a:ea typeface="+mn-ea"/>
                <a:cs typeface="+mn-cs"/>
              </a:rPr>
              <a:t>Fact that it’s in AIDB means:</a:t>
            </a:r>
          </a:p>
          <a:p>
            <a:pPr marL="628650" lvl="1" indent="-171450">
              <a:buFont typeface="Arial" panose="020B0604020202020204" pitchFamily="34" charset="0"/>
              <a:buChar char="•"/>
            </a:pPr>
            <a:r>
              <a:rPr lang="en-US" b="0" i="0" kern="1200" dirty="0" smtClean="0">
                <a:solidFill>
                  <a:schemeClr val="tx1"/>
                </a:solidFill>
                <a:effectLst/>
                <a:latin typeface="+mn-lt"/>
                <a:ea typeface="+mn-ea"/>
                <a:cs typeface="+mn-cs"/>
              </a:rPr>
              <a:t>Transitional</a:t>
            </a:r>
            <a:r>
              <a:rPr lang="en-US" b="0" i="0" kern="1200" baseline="0" dirty="0" smtClean="0">
                <a:solidFill>
                  <a:schemeClr val="tx1"/>
                </a:solidFill>
                <a:effectLst/>
                <a:latin typeface="+mn-lt"/>
                <a:ea typeface="+mn-ea"/>
                <a:cs typeface="+mn-cs"/>
              </a:rPr>
              <a:t> space</a:t>
            </a:r>
          </a:p>
          <a:p>
            <a:pPr marL="628650" lvl="1" indent="-171450">
              <a:buFont typeface="Arial" panose="020B0604020202020204" pitchFamily="34" charset="0"/>
              <a:buChar char="•"/>
            </a:pPr>
            <a:r>
              <a:rPr lang="en-US" b="0" i="0" kern="1200" baseline="0" dirty="0" smtClean="0">
                <a:solidFill>
                  <a:schemeClr val="tx1"/>
                </a:solidFill>
                <a:effectLst/>
                <a:latin typeface="+mn-lt"/>
                <a:ea typeface="+mn-ea"/>
                <a:cs typeface="+mn-cs"/>
              </a:rPr>
              <a:t>Not full production environment (24/7), not optimized, etc.</a:t>
            </a:r>
            <a:endParaRPr lang="en-US" dirty="0"/>
          </a:p>
        </p:txBody>
      </p:sp>
      <p:sp>
        <p:nvSpPr>
          <p:cNvPr id="4" name="Slide Number Placeholder 3"/>
          <p:cNvSpPr>
            <a:spLocks noGrp="1"/>
          </p:cNvSpPr>
          <p:nvPr>
            <p:ph type="sldNum" sz="quarter" idx="10"/>
          </p:nvPr>
        </p:nvSpPr>
        <p:spPr/>
        <p:txBody>
          <a:bodyPr/>
          <a:lstStyle/>
          <a:p>
            <a:fld id="{01C96710-0FE8-4669-8E72-5C8BDB4DF314}" type="slidenum">
              <a:rPr lang="en-US" smtClean="0"/>
              <a:t>3</a:t>
            </a:fld>
            <a:endParaRPr lang="en-US"/>
          </a:p>
        </p:txBody>
      </p:sp>
    </p:spTree>
    <p:extLst>
      <p:ext uri="{BB962C8B-B14F-4D97-AF65-F5344CB8AC3E}">
        <p14:creationId xmlns:p14="http://schemas.microsoft.com/office/powerpoint/2010/main" val="2028191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Students are identified in</a:t>
            </a:r>
            <a:r>
              <a:rPr lang="en-US" baseline="0" dirty="0" smtClean="0"/>
              <a:t> EDW by Tuition Code.</a:t>
            </a:r>
          </a:p>
          <a:p>
            <a:r>
              <a:rPr lang="en-US" baseline="0" dirty="0" smtClean="0"/>
              <a:t>Every </a:t>
            </a:r>
            <a:r>
              <a:rPr lang="en-US" baseline="0" dirty="0" err="1" smtClean="0"/>
              <a:t>TuitionCode</a:t>
            </a:r>
            <a:r>
              <a:rPr lang="en-US" baseline="0" dirty="0" smtClean="0"/>
              <a:t> can be translated to a particular Tuition Campus, Category, and Residency</a:t>
            </a:r>
          </a:p>
          <a:p>
            <a:r>
              <a:rPr lang="en-US" baseline="0" dirty="0" smtClean="0"/>
              <a:t>Regents approve tuition rates by Tuition Campus, Category, and Residency</a:t>
            </a:r>
          </a:p>
          <a:p>
            <a:r>
              <a:rPr lang="en-US" baseline="0" dirty="0" smtClean="0"/>
              <a:t>In the past, we have published tuition revenue information by tuition group</a:t>
            </a:r>
          </a:p>
          <a:p>
            <a:endParaRPr lang="en-US" dirty="0"/>
          </a:p>
        </p:txBody>
      </p:sp>
      <p:sp>
        <p:nvSpPr>
          <p:cNvPr id="4" name="Slide Number Placeholder 3"/>
          <p:cNvSpPr>
            <a:spLocks noGrp="1"/>
          </p:cNvSpPr>
          <p:nvPr>
            <p:ph type="sldNum" sz="quarter" idx="10"/>
          </p:nvPr>
        </p:nvSpPr>
        <p:spPr/>
        <p:txBody>
          <a:bodyPr/>
          <a:lstStyle/>
          <a:p>
            <a:fld id="{01C96710-0FE8-4669-8E72-5C8BDB4DF314}" type="slidenum">
              <a:rPr lang="en-US" smtClean="0"/>
              <a:t>7</a:t>
            </a:fld>
            <a:endParaRPr lang="en-US"/>
          </a:p>
        </p:txBody>
      </p:sp>
    </p:spTree>
    <p:extLst>
      <p:ext uri="{BB962C8B-B14F-4D97-AF65-F5344CB8AC3E}">
        <p14:creationId xmlns:p14="http://schemas.microsoft.com/office/powerpoint/2010/main" val="13452957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Waiver Categories:</a:t>
            </a:r>
          </a:p>
          <a:p>
            <a:r>
              <a:rPr lang="en-US" dirty="0" smtClean="0"/>
              <a:t>TA/RA Resident,</a:t>
            </a:r>
            <a:r>
              <a:rPr lang="en-US" baseline="0" dirty="0" smtClean="0"/>
              <a:t> NR Differential</a:t>
            </a:r>
          </a:p>
          <a:p>
            <a:r>
              <a:rPr lang="en-US" baseline="0" dirty="0" smtClean="0"/>
              <a:t>ICA Gender Equity</a:t>
            </a:r>
          </a:p>
          <a:p>
            <a:r>
              <a:rPr lang="en-US" baseline="0" dirty="0" smtClean="0"/>
              <a:t>WWAMI, WICHE</a:t>
            </a:r>
          </a:p>
          <a:p>
            <a:r>
              <a:rPr lang="en-US" baseline="0" dirty="0" smtClean="0"/>
              <a:t>Over 18</a:t>
            </a:r>
          </a:p>
          <a:p>
            <a:r>
              <a:rPr lang="en-US" baseline="0" dirty="0" smtClean="0"/>
              <a:t>International Exchange</a:t>
            </a:r>
          </a:p>
          <a:p>
            <a:r>
              <a:rPr lang="en-US" baseline="0" dirty="0" smtClean="0"/>
              <a:t>Active Military, Vet, Depend</a:t>
            </a:r>
          </a:p>
          <a:p>
            <a:r>
              <a:rPr lang="en-US" baseline="0" dirty="0" smtClean="0"/>
              <a:t>Etc.</a:t>
            </a:r>
            <a:endParaRPr lang="en-US" dirty="0"/>
          </a:p>
        </p:txBody>
      </p:sp>
      <p:sp>
        <p:nvSpPr>
          <p:cNvPr id="4" name="Slide Number Placeholder 3"/>
          <p:cNvSpPr>
            <a:spLocks noGrp="1"/>
          </p:cNvSpPr>
          <p:nvPr>
            <p:ph type="sldNum" sz="quarter" idx="10"/>
          </p:nvPr>
        </p:nvSpPr>
        <p:spPr/>
        <p:txBody>
          <a:bodyPr/>
          <a:lstStyle/>
          <a:p>
            <a:fld id="{01C96710-0FE8-4669-8E72-5C8BDB4DF314}" type="slidenum">
              <a:rPr lang="en-US" smtClean="0"/>
              <a:t>9</a:t>
            </a:fld>
            <a:endParaRPr lang="en-US"/>
          </a:p>
        </p:txBody>
      </p:sp>
    </p:spTree>
    <p:extLst>
      <p:ext uri="{BB962C8B-B14F-4D97-AF65-F5344CB8AC3E}">
        <p14:creationId xmlns:p14="http://schemas.microsoft.com/office/powerpoint/2010/main" val="23254934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Simply multiply out, and you will find</a:t>
            </a:r>
            <a:r>
              <a:rPr lang="en-US" baseline="0" dirty="0" smtClean="0"/>
              <a:t> distribution</a:t>
            </a:r>
            <a:endParaRPr lang="en-US" dirty="0"/>
          </a:p>
        </p:txBody>
      </p:sp>
      <p:sp>
        <p:nvSpPr>
          <p:cNvPr id="4" name="Slide Number Placeholder 3"/>
          <p:cNvSpPr>
            <a:spLocks noGrp="1"/>
          </p:cNvSpPr>
          <p:nvPr>
            <p:ph type="sldNum" sz="quarter" idx="10"/>
          </p:nvPr>
        </p:nvSpPr>
        <p:spPr/>
        <p:txBody>
          <a:bodyPr/>
          <a:lstStyle/>
          <a:p>
            <a:fld id="{01C96710-0FE8-4669-8E72-5C8BDB4DF314}" type="slidenum">
              <a:rPr lang="en-US" smtClean="0"/>
              <a:t>15</a:t>
            </a:fld>
            <a:endParaRPr lang="en-US"/>
          </a:p>
        </p:txBody>
      </p:sp>
    </p:spTree>
    <p:extLst>
      <p:ext uri="{BB962C8B-B14F-4D97-AF65-F5344CB8AC3E}">
        <p14:creationId xmlns:p14="http://schemas.microsoft.com/office/powerpoint/2010/main" val="19278770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C96710-0FE8-4669-8E72-5C8BDB4DF314}" type="slidenum">
              <a:rPr lang="en-US" smtClean="0"/>
              <a:t>16</a:t>
            </a:fld>
            <a:endParaRPr lang="en-US"/>
          </a:p>
        </p:txBody>
      </p:sp>
    </p:spTree>
    <p:extLst>
      <p:ext uri="{BB962C8B-B14F-4D97-AF65-F5344CB8AC3E}">
        <p14:creationId xmlns:p14="http://schemas.microsoft.com/office/powerpoint/2010/main" val="3107887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C96710-0FE8-4669-8E72-5C8BDB4DF314}" type="slidenum">
              <a:rPr lang="en-US" smtClean="0"/>
              <a:t>17</a:t>
            </a:fld>
            <a:endParaRPr lang="en-US"/>
          </a:p>
        </p:txBody>
      </p:sp>
    </p:spTree>
    <p:extLst>
      <p:ext uri="{BB962C8B-B14F-4D97-AF65-F5344CB8AC3E}">
        <p14:creationId xmlns:p14="http://schemas.microsoft.com/office/powerpoint/2010/main" val="35878963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C96710-0FE8-4669-8E72-5C8BDB4DF314}" type="slidenum">
              <a:rPr lang="en-US" smtClean="0"/>
              <a:t>18</a:t>
            </a:fld>
            <a:endParaRPr lang="en-US"/>
          </a:p>
        </p:txBody>
      </p:sp>
    </p:spTree>
    <p:extLst>
      <p:ext uri="{BB962C8B-B14F-4D97-AF65-F5344CB8AC3E}">
        <p14:creationId xmlns:p14="http://schemas.microsoft.com/office/powerpoint/2010/main" val="3798003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C96710-0FE8-4669-8E72-5C8BDB4DF314}" type="slidenum">
              <a:rPr lang="en-US" smtClean="0"/>
              <a:t>19</a:t>
            </a:fld>
            <a:endParaRPr lang="en-US"/>
          </a:p>
        </p:txBody>
      </p:sp>
    </p:spTree>
    <p:extLst>
      <p:ext uri="{BB962C8B-B14F-4D97-AF65-F5344CB8AC3E}">
        <p14:creationId xmlns:p14="http://schemas.microsoft.com/office/powerpoint/2010/main" val="1109513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rgbClr val="4B2E83"/>
        </a:solidFill>
        <a:effectLst/>
      </p:bgPr>
    </p:bg>
    <p:spTree>
      <p:nvGrpSpPr>
        <p:cNvPr id="1" name=""/>
        <p:cNvGrpSpPr/>
        <p:nvPr/>
      </p:nvGrpSpPr>
      <p:grpSpPr>
        <a:xfrm>
          <a:off x="0" y="0"/>
          <a:ext cx="0" cy="0"/>
          <a:chOff x="0" y="0"/>
          <a:chExt cx="0" cy="0"/>
        </a:xfrm>
      </p:grpSpPr>
      <p:pic>
        <p:nvPicPr>
          <p:cNvPr id="5" name="Picture 4" descr="UW_W Logo_Whit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5815" y="5945854"/>
            <a:ext cx="1371600" cy="923544"/>
          </a:xfrm>
          <a:prstGeom prst="rect">
            <a:avLst/>
          </a:prstGeom>
        </p:spPr>
      </p:pic>
      <p:pic>
        <p:nvPicPr>
          <p:cNvPr id="9" name="Picture 8"/>
          <p:cNvPicPr>
            <a:picLocks noChangeAspect="1"/>
          </p:cNvPicPr>
          <p:nvPr userDrawn="1"/>
        </p:nvPicPr>
        <p:blipFill>
          <a:blip r:embed="rId3"/>
          <a:stretch>
            <a:fillRect/>
          </a:stretch>
        </p:blipFill>
        <p:spPr>
          <a:xfrm>
            <a:off x="677334" y="6354234"/>
            <a:ext cx="2540000" cy="266700"/>
          </a:xfrm>
          <a:prstGeom prst="rect">
            <a:avLst/>
          </a:prstGeom>
        </p:spPr>
      </p:pic>
      <p:sp>
        <p:nvSpPr>
          <p:cNvPr id="6" name="Text Placeholder 5"/>
          <p:cNvSpPr>
            <a:spLocks noGrp="1"/>
          </p:cNvSpPr>
          <p:nvPr>
            <p:ph type="body" sz="quarter" idx="10" hasCustomPrompt="1"/>
          </p:nvPr>
        </p:nvSpPr>
        <p:spPr>
          <a:xfrm>
            <a:off x="671757" y="1179824"/>
            <a:ext cx="6972300" cy="2641756"/>
          </a:xfrm>
          <a:prstGeom prst="rect">
            <a:avLst/>
          </a:prstGeom>
        </p:spPr>
        <p:txBody>
          <a:bodyPr anchor="b">
            <a:normAutofit/>
          </a:bodyPr>
          <a:lstStyle>
            <a:lvl1pPr marL="0" indent="0">
              <a:lnSpc>
                <a:spcPct val="100000"/>
              </a:lnSpc>
              <a:buNone/>
              <a:defRPr sz="5000" b="0" i="0" baseline="0">
                <a:solidFill>
                  <a:schemeClr val="accent3"/>
                </a:solidFill>
                <a:latin typeface="Encode Sans Normal Black"/>
                <a:cs typeface="Encode Sans Normal Black"/>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smtClean="0"/>
              <a:t>TITLE HERE</a:t>
            </a:r>
          </a:p>
          <a:p>
            <a:pPr lvl="0"/>
            <a:r>
              <a:rPr lang="en-US" dirty="0" smtClean="0"/>
              <a:t>ENCODE NORMAL</a:t>
            </a:r>
          </a:p>
          <a:p>
            <a:pPr lvl="0"/>
            <a:r>
              <a:rPr lang="en-US" dirty="0" smtClean="0"/>
              <a:t>BLACK, 50 PT. </a:t>
            </a:r>
            <a:endParaRPr lang="en-US" dirty="0"/>
          </a:p>
        </p:txBody>
      </p:sp>
      <p:pic>
        <p:nvPicPr>
          <p:cNvPr id="2" name="Picture 1" descr="Bar_RtAngle_7502_RGB.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13587" y="4006085"/>
            <a:ext cx="2284303" cy="112770"/>
          </a:xfrm>
          <a:prstGeom prst="rect">
            <a:avLst/>
          </a:prstGeom>
        </p:spPr>
      </p:pic>
    </p:spTree>
    <p:extLst>
      <p:ext uri="{BB962C8B-B14F-4D97-AF65-F5344CB8AC3E}">
        <p14:creationId xmlns:p14="http://schemas.microsoft.com/office/powerpoint/2010/main" val="2373491258"/>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er + Subheader + Content">
    <p:spTree>
      <p:nvGrpSpPr>
        <p:cNvPr id="1" name=""/>
        <p:cNvGrpSpPr/>
        <p:nvPr/>
      </p:nvGrpSpPr>
      <p:grpSpPr>
        <a:xfrm>
          <a:off x="0" y="0"/>
          <a:ext cx="0" cy="0"/>
          <a:chOff x="0" y="0"/>
          <a:chExt cx="0" cy="0"/>
        </a:xfrm>
      </p:grpSpPr>
      <p:sp>
        <p:nvSpPr>
          <p:cNvPr id="3" name="Text Placeholder 5"/>
          <p:cNvSpPr>
            <a:spLocks noGrp="1"/>
          </p:cNvSpPr>
          <p:nvPr>
            <p:ph type="body" sz="quarter" idx="10" hasCustomPrompt="1"/>
          </p:nvPr>
        </p:nvSpPr>
        <p:spPr>
          <a:xfrm>
            <a:off x="671757" y="371510"/>
            <a:ext cx="8184662" cy="991998"/>
          </a:xfrm>
          <a:prstGeom prst="rect">
            <a:avLst/>
          </a:prstGeom>
        </p:spPr>
        <p:txBody>
          <a:bodyPr anchor="b">
            <a:normAutofit/>
          </a:bodyPr>
          <a:lstStyle>
            <a:lvl1pPr marL="0" indent="0">
              <a:lnSpc>
                <a:spcPct val="90000"/>
              </a:lnSpc>
              <a:buNone/>
              <a:defRPr sz="3000" b="0" i="0" baseline="0">
                <a:solidFill>
                  <a:srgbClr val="FFFFFF"/>
                </a:solidFill>
                <a:latin typeface="Encode Sans Normal Black"/>
                <a:cs typeface="Encode Sans Normal Black"/>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smtClean="0"/>
              <a:t>HEADER HERE </a:t>
            </a:r>
          </a:p>
          <a:p>
            <a:pPr lvl="0"/>
            <a:r>
              <a:rPr lang="en-US" dirty="0" smtClean="0"/>
              <a:t>(ENCODE NORMAL BLACK, 30 PT.)</a:t>
            </a:r>
            <a:endParaRPr lang="en-US" dirty="0"/>
          </a:p>
        </p:txBody>
      </p:sp>
      <p:sp>
        <p:nvSpPr>
          <p:cNvPr id="4" name="Text Placeholder 9"/>
          <p:cNvSpPr>
            <a:spLocks noGrp="1"/>
          </p:cNvSpPr>
          <p:nvPr>
            <p:ph type="body" sz="quarter" idx="11" hasCustomPrompt="1"/>
          </p:nvPr>
        </p:nvSpPr>
        <p:spPr>
          <a:xfrm>
            <a:off x="659305" y="2320239"/>
            <a:ext cx="8197114" cy="3810086"/>
          </a:xfrm>
          <a:prstGeom prst="rect">
            <a:avLst/>
          </a:prstGeom>
        </p:spPr>
        <p:txBody>
          <a:bodyPr/>
          <a:lstStyle>
            <a:lvl1pPr marL="342900" indent="-342900">
              <a:buFont typeface="Lucida Grande"/>
              <a:buChar char="&gt;"/>
              <a:defRPr sz="2400" b="1" i="0" baseline="0">
                <a:solidFill>
                  <a:srgbClr val="FFFFFF"/>
                </a:solidFill>
                <a:latin typeface="Open Sans"/>
                <a:cs typeface="Open Sans"/>
              </a:defRPr>
            </a:lvl1pPr>
            <a:lvl2pPr>
              <a:defRPr sz="2000" b="1" i="0" baseline="0">
                <a:solidFill>
                  <a:srgbClr val="FFFFFF"/>
                </a:solidFill>
                <a:latin typeface="Open Sans"/>
                <a:cs typeface="Open Sans"/>
              </a:defRPr>
            </a:lvl2pPr>
            <a:lvl3pPr marL="1143000" indent="-228600">
              <a:buSzPct val="100000"/>
              <a:buFont typeface="Lucida Grande"/>
              <a:buChar char="&gt;"/>
              <a:defRPr sz="1800" b="1" i="0" baseline="0">
                <a:solidFill>
                  <a:srgbClr val="FFFFFF"/>
                </a:solidFill>
                <a:latin typeface="Open Sans"/>
                <a:cs typeface="Open Sans"/>
              </a:defRPr>
            </a:lvl3pPr>
            <a:lvl4pPr>
              <a:defRPr sz="1600" b="1" i="0" baseline="0">
                <a:solidFill>
                  <a:srgbClr val="FFFFFF"/>
                </a:solidFill>
                <a:latin typeface="Open Sans"/>
                <a:cs typeface="Open Sans"/>
              </a:defRPr>
            </a:lvl4pPr>
            <a:lvl5pPr marL="2057400" indent="-228600">
              <a:buFont typeface="Lucida Grande"/>
              <a:buChar char="&gt;"/>
              <a:defRPr sz="1400" b="1" i="0" baseline="0">
                <a:solidFill>
                  <a:srgbClr val="FFFFFF"/>
                </a:solidFill>
                <a:latin typeface="Open Sans"/>
                <a:cs typeface="Open Sans"/>
              </a:defRPr>
            </a:lvl5pPr>
          </a:lstStyle>
          <a:p>
            <a:pPr lvl="0"/>
            <a:r>
              <a:rPr lang="en-US" dirty="0" smtClean="0"/>
              <a:t>Content here (Open Sans Bold, 24 pt.)</a:t>
            </a:r>
          </a:p>
          <a:p>
            <a:pPr lvl="1"/>
            <a:r>
              <a:rPr lang="en-US" dirty="0" smtClean="0"/>
              <a:t>Second level (Open Sans Bold, 20)</a:t>
            </a:r>
          </a:p>
          <a:p>
            <a:pPr lvl="2"/>
            <a:r>
              <a:rPr lang="en-US" dirty="0" smtClean="0"/>
              <a:t>Third level (Open Sans Bold, 18)</a:t>
            </a:r>
          </a:p>
          <a:p>
            <a:pPr lvl="3"/>
            <a:r>
              <a:rPr lang="en-US" dirty="0" smtClean="0"/>
              <a:t>Fourth level (Open Sans Bold, 16)</a:t>
            </a:r>
          </a:p>
          <a:p>
            <a:pPr lvl="4"/>
            <a:r>
              <a:rPr lang="en-US" dirty="0" smtClean="0"/>
              <a:t>Fifth level (Open Sans Bold, 14)</a:t>
            </a:r>
            <a:endParaRPr lang="en-US" dirty="0"/>
          </a:p>
        </p:txBody>
      </p:sp>
      <p:sp>
        <p:nvSpPr>
          <p:cNvPr id="5" name="Text Placeholder 5"/>
          <p:cNvSpPr>
            <a:spLocks noGrp="1"/>
          </p:cNvSpPr>
          <p:nvPr>
            <p:ph type="body" sz="quarter" idx="12" hasCustomPrompt="1"/>
          </p:nvPr>
        </p:nvSpPr>
        <p:spPr>
          <a:xfrm>
            <a:off x="671757" y="1730667"/>
            <a:ext cx="8184662" cy="411171"/>
          </a:xfrm>
          <a:prstGeom prst="rect">
            <a:avLst/>
          </a:prstGeom>
        </p:spPr>
        <p:txBody>
          <a:bodyPr>
            <a:noAutofit/>
          </a:bodyPr>
          <a:lstStyle>
            <a:lvl1pPr marL="0" indent="0">
              <a:lnSpc>
                <a:spcPct val="90000"/>
              </a:lnSpc>
              <a:buNone/>
              <a:defRPr sz="2400" b="0" i="0" baseline="0">
                <a:solidFill>
                  <a:srgbClr val="FFFFFF"/>
                </a:solidFill>
                <a:latin typeface="Uni Sans Regular"/>
                <a:cs typeface="Uni Sans Regular"/>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smtClean="0"/>
              <a:t>SUB-HEADER HERE (UNI SANS REGULAR	, 24 PT.)</a:t>
            </a:r>
            <a:endParaRPr lang="en-US" dirty="0"/>
          </a:p>
        </p:txBody>
      </p:sp>
      <p:pic>
        <p:nvPicPr>
          <p:cNvPr id="7" name="Picture 6"/>
          <p:cNvPicPr>
            <a:picLocks noChangeAspect="1"/>
          </p:cNvPicPr>
          <p:nvPr userDrawn="1"/>
        </p:nvPicPr>
        <p:blipFill>
          <a:blip r:embed="rId2"/>
          <a:stretch>
            <a:fillRect/>
          </a:stretch>
        </p:blipFill>
        <p:spPr>
          <a:xfrm>
            <a:off x="6248401" y="6354234"/>
            <a:ext cx="2540000" cy="266700"/>
          </a:xfrm>
          <a:prstGeom prst="rect">
            <a:avLst/>
          </a:prstGeom>
        </p:spPr>
      </p:pic>
      <p:pic>
        <p:nvPicPr>
          <p:cNvPr id="8" name="Picture 7" descr="Bar_RtAngle_7502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4225" y="1437805"/>
            <a:ext cx="1358184" cy="67050"/>
          </a:xfrm>
          <a:prstGeom prst="rect">
            <a:avLst/>
          </a:prstGeom>
        </p:spPr>
      </p:pic>
    </p:spTree>
    <p:extLst>
      <p:ext uri="{BB962C8B-B14F-4D97-AF65-F5344CB8AC3E}">
        <p14:creationId xmlns:p14="http://schemas.microsoft.com/office/powerpoint/2010/main" val="27692405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er + Content">
    <p:bg>
      <p:bgPr>
        <a:solidFill>
          <a:srgbClr val="4B2E83"/>
        </a:solidFill>
        <a:effectLst/>
      </p:bgPr>
    </p:bg>
    <p:spTree>
      <p:nvGrpSpPr>
        <p:cNvPr id="1" name=""/>
        <p:cNvGrpSpPr/>
        <p:nvPr/>
      </p:nvGrpSpPr>
      <p:grpSpPr>
        <a:xfrm>
          <a:off x="0" y="0"/>
          <a:ext cx="0" cy="0"/>
          <a:chOff x="0" y="0"/>
          <a:chExt cx="0" cy="0"/>
        </a:xfrm>
      </p:grpSpPr>
      <p:pic>
        <p:nvPicPr>
          <p:cNvPr id="5" name="Picture 4" descr="UW_W Logo_Whit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5815" y="5945854"/>
            <a:ext cx="1371600" cy="923544"/>
          </a:xfrm>
          <a:prstGeom prst="rect">
            <a:avLst/>
          </a:prstGeom>
        </p:spPr>
      </p:pic>
      <p:sp>
        <p:nvSpPr>
          <p:cNvPr id="3" name="Text Placeholder 5"/>
          <p:cNvSpPr>
            <a:spLocks noGrp="1"/>
          </p:cNvSpPr>
          <p:nvPr>
            <p:ph type="body" sz="quarter" idx="10" hasCustomPrompt="1"/>
          </p:nvPr>
        </p:nvSpPr>
        <p:spPr>
          <a:xfrm>
            <a:off x="671757" y="371510"/>
            <a:ext cx="8184662" cy="991998"/>
          </a:xfrm>
          <a:prstGeom prst="rect">
            <a:avLst/>
          </a:prstGeom>
        </p:spPr>
        <p:txBody>
          <a:bodyPr anchor="b">
            <a:normAutofit/>
          </a:bodyPr>
          <a:lstStyle>
            <a:lvl1pPr marL="0" indent="0">
              <a:lnSpc>
                <a:spcPct val="90000"/>
              </a:lnSpc>
              <a:buNone/>
              <a:defRPr sz="3000" b="0" i="0" baseline="0">
                <a:solidFill>
                  <a:srgbClr val="FFFFFF"/>
                </a:solidFill>
                <a:latin typeface="Encode Sans Normal Black"/>
                <a:cs typeface="Encode Sans Normal Black"/>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smtClean="0"/>
              <a:t>HEADER HERE </a:t>
            </a:r>
          </a:p>
          <a:p>
            <a:pPr lvl="0"/>
            <a:r>
              <a:rPr lang="en-US" dirty="0" smtClean="0"/>
              <a:t>(ENCODE NORMAL BLACK, 30 PT.)</a:t>
            </a:r>
            <a:endParaRPr lang="en-US" dirty="0"/>
          </a:p>
        </p:txBody>
      </p:sp>
      <p:sp>
        <p:nvSpPr>
          <p:cNvPr id="6" name="Text Placeholder 9"/>
          <p:cNvSpPr>
            <a:spLocks noGrp="1"/>
          </p:cNvSpPr>
          <p:nvPr>
            <p:ph type="body" sz="quarter" idx="11" hasCustomPrompt="1"/>
          </p:nvPr>
        </p:nvSpPr>
        <p:spPr>
          <a:xfrm>
            <a:off x="659305" y="1736725"/>
            <a:ext cx="8076956" cy="4015497"/>
          </a:xfrm>
          <a:prstGeom prst="rect">
            <a:avLst/>
          </a:prstGeom>
        </p:spPr>
        <p:txBody>
          <a:bodyPr/>
          <a:lstStyle>
            <a:lvl1pPr marL="342900" indent="-342900">
              <a:buFont typeface="Lucida Grande"/>
              <a:buChar char="&gt;"/>
              <a:defRPr sz="2400" b="1" i="0" baseline="0">
                <a:solidFill>
                  <a:srgbClr val="FFFFFF"/>
                </a:solidFill>
                <a:latin typeface="Open Sans"/>
                <a:cs typeface="Open Sans"/>
              </a:defRPr>
            </a:lvl1pPr>
            <a:lvl2pPr>
              <a:defRPr sz="2000" b="1" i="0" baseline="0">
                <a:solidFill>
                  <a:srgbClr val="FFFFFF"/>
                </a:solidFill>
                <a:latin typeface="Open Sans"/>
                <a:cs typeface="Open Sans"/>
              </a:defRPr>
            </a:lvl2pPr>
            <a:lvl3pPr marL="1143000" indent="-228600">
              <a:buSzPct val="100000"/>
              <a:buFont typeface="Lucida Grande"/>
              <a:buChar char="&gt;"/>
              <a:defRPr sz="1800" b="1" i="0" baseline="0">
                <a:solidFill>
                  <a:srgbClr val="FFFFFF"/>
                </a:solidFill>
                <a:latin typeface="Open Sans"/>
                <a:cs typeface="Open Sans"/>
              </a:defRPr>
            </a:lvl3pPr>
            <a:lvl4pPr>
              <a:defRPr sz="1600" b="1" i="0" baseline="0">
                <a:solidFill>
                  <a:srgbClr val="FFFFFF"/>
                </a:solidFill>
                <a:latin typeface="Open Sans"/>
                <a:cs typeface="Open Sans"/>
              </a:defRPr>
            </a:lvl4pPr>
            <a:lvl5pPr marL="2057400" indent="-228600">
              <a:buFont typeface="Lucida Grande"/>
              <a:buChar char="&gt;"/>
              <a:defRPr sz="1400" b="1" i="0" baseline="0">
                <a:solidFill>
                  <a:srgbClr val="FFFFFF"/>
                </a:solidFill>
                <a:latin typeface="Open Sans"/>
                <a:cs typeface="Open Sans"/>
              </a:defRPr>
            </a:lvl5pPr>
          </a:lstStyle>
          <a:p>
            <a:pPr lvl="0"/>
            <a:r>
              <a:rPr lang="en-US" dirty="0" smtClean="0"/>
              <a:t>Bulleted content here (Open Sans Light, 24 pt.)</a:t>
            </a:r>
          </a:p>
          <a:p>
            <a:pPr lvl="1"/>
            <a:r>
              <a:rPr lang="en-US" dirty="0" smtClean="0"/>
              <a:t>Second level (Open Sans Light, 20)</a:t>
            </a:r>
          </a:p>
          <a:p>
            <a:pPr lvl="2"/>
            <a:r>
              <a:rPr lang="en-US" dirty="0" smtClean="0"/>
              <a:t>Third level (Open Sans Light, 18)</a:t>
            </a:r>
          </a:p>
          <a:p>
            <a:pPr lvl="3"/>
            <a:r>
              <a:rPr lang="en-US" dirty="0" smtClean="0"/>
              <a:t>Fourth level (Open Sans Light, 16)</a:t>
            </a:r>
          </a:p>
          <a:p>
            <a:pPr lvl="4"/>
            <a:r>
              <a:rPr lang="en-US" dirty="0" smtClean="0"/>
              <a:t>Fifth level (Open Sans Light, 14)</a:t>
            </a:r>
            <a:endParaRPr lang="en-US" dirty="0"/>
          </a:p>
        </p:txBody>
      </p:sp>
      <p:pic>
        <p:nvPicPr>
          <p:cNvPr id="8" name="Picture 7" descr="Bar_RtAngle_7502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4225" y="1437805"/>
            <a:ext cx="1358184" cy="67050"/>
          </a:xfrm>
          <a:prstGeom prst="rect">
            <a:avLst/>
          </a:prstGeom>
        </p:spPr>
      </p:pic>
    </p:spTree>
    <p:extLst>
      <p:ext uri="{BB962C8B-B14F-4D97-AF65-F5344CB8AC3E}">
        <p14:creationId xmlns:p14="http://schemas.microsoft.com/office/powerpoint/2010/main" val="323633797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 Graphic">
    <p:bg>
      <p:bgPr>
        <a:solidFill>
          <a:srgbClr val="4B2E83"/>
        </a:solidFill>
        <a:effectLst/>
      </p:bgPr>
    </p:bg>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stretch>
            <a:fillRect/>
          </a:stretch>
        </p:blipFill>
        <p:spPr>
          <a:xfrm>
            <a:off x="6248401" y="6354234"/>
            <a:ext cx="2540000" cy="266700"/>
          </a:xfrm>
          <a:prstGeom prst="rect">
            <a:avLst/>
          </a:prstGeom>
        </p:spPr>
      </p:pic>
      <p:sp>
        <p:nvSpPr>
          <p:cNvPr id="12" name="Chart Placeholder 11"/>
          <p:cNvSpPr>
            <a:spLocks noGrp="1"/>
          </p:cNvSpPr>
          <p:nvPr>
            <p:ph type="chart" sz="quarter" idx="12" hasCustomPrompt="1"/>
          </p:nvPr>
        </p:nvSpPr>
        <p:spPr>
          <a:xfrm>
            <a:off x="766763" y="1736725"/>
            <a:ext cx="8021637" cy="4432300"/>
          </a:xfrm>
          <a:prstGeom prst="rect">
            <a:avLst/>
          </a:prstGeom>
        </p:spPr>
        <p:txBody>
          <a:bodyPr>
            <a:normAutofit/>
          </a:bodyPr>
          <a:lstStyle>
            <a:lvl1pPr marL="0" indent="0">
              <a:buNone/>
              <a:defRPr sz="2400" b="0" i="1" baseline="0">
                <a:solidFill>
                  <a:srgbClr val="FFFFFF"/>
                </a:solidFill>
                <a:latin typeface="Open Sans Light"/>
                <a:cs typeface="Open Sans Light"/>
              </a:defRPr>
            </a:lvl1pPr>
          </a:lstStyle>
          <a:p>
            <a:r>
              <a:rPr lang="en-US" dirty="0" smtClean="0"/>
              <a:t>Graphics can go here – </a:t>
            </a:r>
            <a:br>
              <a:rPr lang="en-US" dirty="0" smtClean="0"/>
            </a:br>
            <a:r>
              <a:rPr lang="en-US" dirty="0" smtClean="0"/>
              <a:t>replace this box with your image or chart</a:t>
            </a:r>
            <a:endParaRPr lang="en-US" dirty="0"/>
          </a:p>
        </p:txBody>
      </p:sp>
      <p:sp>
        <p:nvSpPr>
          <p:cNvPr id="13" name="Text Placeholder 5"/>
          <p:cNvSpPr>
            <a:spLocks noGrp="1"/>
          </p:cNvSpPr>
          <p:nvPr>
            <p:ph type="body" sz="quarter" idx="10" hasCustomPrompt="1"/>
          </p:nvPr>
        </p:nvSpPr>
        <p:spPr>
          <a:xfrm>
            <a:off x="671757" y="371510"/>
            <a:ext cx="8184662" cy="991998"/>
          </a:xfrm>
          <a:prstGeom prst="rect">
            <a:avLst/>
          </a:prstGeom>
        </p:spPr>
        <p:txBody>
          <a:bodyPr anchor="b">
            <a:normAutofit/>
          </a:bodyPr>
          <a:lstStyle>
            <a:lvl1pPr marL="0" indent="0">
              <a:lnSpc>
                <a:spcPct val="90000"/>
              </a:lnSpc>
              <a:buNone/>
              <a:defRPr sz="3000" b="0" i="0" baseline="0">
                <a:solidFill>
                  <a:srgbClr val="FFFFFF"/>
                </a:solidFill>
                <a:latin typeface="Encode Sans Normal Black"/>
                <a:cs typeface="Encode Sans Normal Black"/>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smtClean="0"/>
              <a:t>HEADER HERE </a:t>
            </a:r>
          </a:p>
          <a:p>
            <a:pPr lvl="0"/>
            <a:r>
              <a:rPr lang="en-US" dirty="0" smtClean="0"/>
              <a:t>(ENCODE NORMAL BLACK, 30 PT.)</a:t>
            </a:r>
            <a:endParaRPr lang="en-US" dirty="0"/>
          </a:p>
        </p:txBody>
      </p:sp>
      <p:pic>
        <p:nvPicPr>
          <p:cNvPr id="8" name="Picture 7" descr="Bar_RtAngle_7502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4225" y="1437805"/>
            <a:ext cx="1358184" cy="67050"/>
          </a:xfrm>
          <a:prstGeom prst="rect">
            <a:avLst/>
          </a:prstGeom>
        </p:spPr>
      </p:pic>
    </p:spTree>
    <p:extLst>
      <p:ext uri="{BB962C8B-B14F-4D97-AF65-F5344CB8AC3E}">
        <p14:creationId xmlns:p14="http://schemas.microsoft.com/office/powerpoint/2010/main" val="3828560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ext Placeholder 5"/>
          <p:cNvSpPr>
            <a:spLocks noGrp="1"/>
          </p:cNvSpPr>
          <p:nvPr>
            <p:ph type="body" sz="quarter" idx="10" hasCustomPrompt="1"/>
          </p:nvPr>
        </p:nvSpPr>
        <p:spPr>
          <a:xfrm>
            <a:off x="671757" y="1167124"/>
            <a:ext cx="6972300" cy="2641756"/>
          </a:xfrm>
          <a:prstGeom prst="rect">
            <a:avLst/>
          </a:prstGeom>
        </p:spPr>
        <p:txBody>
          <a:bodyPr anchor="b">
            <a:normAutofit/>
          </a:bodyPr>
          <a:lstStyle>
            <a:lvl1pPr marL="0" indent="0">
              <a:lnSpc>
                <a:spcPct val="100000"/>
              </a:lnSpc>
              <a:buNone/>
              <a:defRPr sz="5000" b="0" i="0" baseline="0">
                <a:solidFill>
                  <a:srgbClr val="4B2E83"/>
                </a:solidFill>
                <a:latin typeface="Encode Sans Normal Black"/>
                <a:cs typeface="Encode Sans Normal Black"/>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smtClean="0"/>
              <a:t>TITLE HERE</a:t>
            </a:r>
          </a:p>
          <a:p>
            <a:pPr lvl="0"/>
            <a:r>
              <a:rPr lang="en-US" dirty="0" smtClean="0"/>
              <a:t>ENCODE NORMAL</a:t>
            </a:r>
          </a:p>
          <a:p>
            <a:pPr lvl="0"/>
            <a:r>
              <a:rPr lang="en-US" dirty="0" smtClean="0"/>
              <a:t>BLACK, 50 PT. </a:t>
            </a:r>
            <a:endParaRPr lang="en-US" dirty="0"/>
          </a:p>
        </p:txBody>
      </p:sp>
      <p:pic>
        <p:nvPicPr>
          <p:cNvPr id="8" name="Picture 7" descr="W Logo_Purple_2685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8139" y="5949410"/>
            <a:ext cx="1371600" cy="923544"/>
          </a:xfrm>
          <a:prstGeom prst="rect">
            <a:avLst/>
          </a:prstGeom>
        </p:spPr>
      </p:pic>
      <p:pic>
        <p:nvPicPr>
          <p:cNvPr id="9" name="Picture 8" descr="Wordmark_center_Purple_HEX.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92039" y="6487457"/>
            <a:ext cx="2425295" cy="163374"/>
          </a:xfrm>
          <a:prstGeom prst="rect">
            <a:avLst/>
          </a:prstGeom>
        </p:spPr>
      </p:pic>
      <p:pic>
        <p:nvPicPr>
          <p:cNvPr id="6" name="Picture 5" descr="Bar_RtAngle_7502_RGB.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13587" y="4006085"/>
            <a:ext cx="2284303" cy="112770"/>
          </a:xfrm>
          <a:prstGeom prst="rect">
            <a:avLst/>
          </a:prstGeom>
        </p:spPr>
      </p:pic>
    </p:spTree>
    <p:extLst>
      <p:ext uri="{BB962C8B-B14F-4D97-AF65-F5344CB8AC3E}">
        <p14:creationId xmlns:p14="http://schemas.microsoft.com/office/powerpoint/2010/main" val="3397191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er + Subheader + Content">
    <p:spTree>
      <p:nvGrpSpPr>
        <p:cNvPr id="1" name=""/>
        <p:cNvGrpSpPr/>
        <p:nvPr/>
      </p:nvGrpSpPr>
      <p:grpSpPr>
        <a:xfrm>
          <a:off x="0" y="0"/>
          <a:ext cx="0" cy="0"/>
          <a:chOff x="0" y="0"/>
          <a:chExt cx="0" cy="0"/>
        </a:xfrm>
      </p:grpSpPr>
      <p:sp>
        <p:nvSpPr>
          <p:cNvPr id="3" name="Text Placeholder 5"/>
          <p:cNvSpPr>
            <a:spLocks noGrp="1"/>
          </p:cNvSpPr>
          <p:nvPr>
            <p:ph type="body" sz="quarter" idx="10" hasCustomPrompt="1"/>
          </p:nvPr>
        </p:nvSpPr>
        <p:spPr>
          <a:xfrm>
            <a:off x="671757" y="371510"/>
            <a:ext cx="8184662" cy="991998"/>
          </a:xfrm>
          <a:prstGeom prst="rect">
            <a:avLst/>
          </a:prstGeom>
        </p:spPr>
        <p:txBody>
          <a:bodyPr anchor="b">
            <a:normAutofit/>
          </a:bodyPr>
          <a:lstStyle>
            <a:lvl1pPr marL="0" indent="0">
              <a:lnSpc>
                <a:spcPct val="90000"/>
              </a:lnSpc>
              <a:buNone/>
              <a:defRPr sz="3000" b="0" i="0" baseline="0">
                <a:solidFill>
                  <a:srgbClr val="4B2E83"/>
                </a:solidFill>
                <a:latin typeface="Encode Sans Normal Black"/>
                <a:cs typeface="Encode Sans Normal Black"/>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smtClean="0"/>
              <a:t>HEADER HERE </a:t>
            </a:r>
          </a:p>
          <a:p>
            <a:pPr lvl="0"/>
            <a:r>
              <a:rPr lang="en-US" dirty="0" smtClean="0"/>
              <a:t>(ENCODE NORMAL BLACK, 30 PT.)</a:t>
            </a:r>
            <a:endParaRPr lang="en-US" dirty="0"/>
          </a:p>
        </p:txBody>
      </p:sp>
      <p:sp>
        <p:nvSpPr>
          <p:cNvPr id="4" name="Text Placeholder 9"/>
          <p:cNvSpPr>
            <a:spLocks noGrp="1"/>
          </p:cNvSpPr>
          <p:nvPr>
            <p:ph type="body" sz="quarter" idx="11" hasCustomPrompt="1"/>
          </p:nvPr>
        </p:nvSpPr>
        <p:spPr>
          <a:xfrm>
            <a:off x="659305" y="2320239"/>
            <a:ext cx="8197114" cy="3810086"/>
          </a:xfrm>
          <a:prstGeom prst="rect">
            <a:avLst/>
          </a:prstGeom>
        </p:spPr>
        <p:txBody>
          <a:bodyPr/>
          <a:lstStyle>
            <a:lvl1pPr marL="342900" indent="-342900">
              <a:buFont typeface="Lucida Grande"/>
              <a:buChar char="&gt;"/>
              <a:defRPr sz="2400" b="1" i="0" baseline="0">
                <a:solidFill>
                  <a:srgbClr val="4B2E83"/>
                </a:solidFill>
                <a:latin typeface="Open Sans"/>
                <a:cs typeface="Open Sans"/>
              </a:defRPr>
            </a:lvl1pPr>
            <a:lvl2pPr>
              <a:defRPr sz="2000" b="1" i="0" baseline="0">
                <a:solidFill>
                  <a:srgbClr val="4B2E83"/>
                </a:solidFill>
                <a:latin typeface="Open Sans"/>
                <a:cs typeface="Open Sans"/>
              </a:defRPr>
            </a:lvl2pPr>
            <a:lvl3pPr marL="1143000" indent="-228600">
              <a:buSzPct val="100000"/>
              <a:buFont typeface="Lucida Grande"/>
              <a:buChar char="&gt;"/>
              <a:defRPr sz="1800" b="1" i="0" baseline="0">
                <a:solidFill>
                  <a:srgbClr val="4B2E83"/>
                </a:solidFill>
                <a:latin typeface="Open Sans"/>
                <a:cs typeface="Open Sans"/>
              </a:defRPr>
            </a:lvl3pPr>
            <a:lvl4pPr>
              <a:defRPr sz="1600" b="1" i="0" baseline="0">
                <a:solidFill>
                  <a:srgbClr val="4B2E83"/>
                </a:solidFill>
                <a:latin typeface="Open Sans"/>
                <a:cs typeface="Open Sans"/>
              </a:defRPr>
            </a:lvl4pPr>
            <a:lvl5pPr marL="2057400" indent="-228600">
              <a:buFont typeface="Lucida Grande"/>
              <a:buChar char="&gt;"/>
              <a:defRPr sz="1400" b="1" i="0" baseline="0">
                <a:solidFill>
                  <a:srgbClr val="4B2E83"/>
                </a:solidFill>
                <a:latin typeface="Open Sans"/>
                <a:cs typeface="Open Sans"/>
              </a:defRPr>
            </a:lvl5pPr>
          </a:lstStyle>
          <a:p>
            <a:pPr lvl="0"/>
            <a:r>
              <a:rPr lang="en-US" dirty="0" smtClean="0"/>
              <a:t>Content here (Open Sans Bold, 24 pt.)</a:t>
            </a:r>
          </a:p>
          <a:p>
            <a:pPr lvl="1"/>
            <a:r>
              <a:rPr lang="en-US" dirty="0" smtClean="0"/>
              <a:t>Second level (Open Sans Bold, 20)</a:t>
            </a:r>
          </a:p>
          <a:p>
            <a:pPr lvl="2"/>
            <a:r>
              <a:rPr lang="en-US" dirty="0" smtClean="0"/>
              <a:t>Third level (Open Sans Bold, 18)</a:t>
            </a:r>
          </a:p>
          <a:p>
            <a:pPr lvl="3"/>
            <a:r>
              <a:rPr lang="en-US" dirty="0" smtClean="0"/>
              <a:t>Fourth level (Open Sans Bold, 16)</a:t>
            </a:r>
          </a:p>
          <a:p>
            <a:pPr lvl="4"/>
            <a:r>
              <a:rPr lang="en-US" dirty="0" smtClean="0"/>
              <a:t>Fifth level (Open Sans Bold, 14)</a:t>
            </a:r>
            <a:endParaRPr lang="en-US" dirty="0"/>
          </a:p>
        </p:txBody>
      </p:sp>
      <p:sp>
        <p:nvSpPr>
          <p:cNvPr id="6" name="Text Placeholder 5"/>
          <p:cNvSpPr>
            <a:spLocks noGrp="1"/>
          </p:cNvSpPr>
          <p:nvPr>
            <p:ph type="body" sz="quarter" idx="12" hasCustomPrompt="1"/>
          </p:nvPr>
        </p:nvSpPr>
        <p:spPr>
          <a:xfrm>
            <a:off x="671757" y="1730667"/>
            <a:ext cx="8184662" cy="411171"/>
          </a:xfrm>
          <a:prstGeom prst="rect">
            <a:avLst/>
          </a:prstGeom>
        </p:spPr>
        <p:txBody>
          <a:bodyPr>
            <a:noAutofit/>
          </a:bodyPr>
          <a:lstStyle>
            <a:lvl1pPr marL="0" indent="0">
              <a:lnSpc>
                <a:spcPct val="90000"/>
              </a:lnSpc>
              <a:buNone/>
              <a:defRPr sz="2400" b="0" i="0" baseline="0">
                <a:solidFill>
                  <a:srgbClr val="4B2E83"/>
                </a:solidFill>
                <a:latin typeface="Uni Sans Regular"/>
                <a:cs typeface="Uni Sans Regular"/>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smtClean="0"/>
              <a:t>SUB-HEADER HERE (UNI SANS LIGHT, 24 PT.)</a:t>
            </a:r>
            <a:endParaRPr lang="en-US" dirty="0"/>
          </a:p>
        </p:txBody>
      </p:sp>
      <p:pic>
        <p:nvPicPr>
          <p:cNvPr id="9" name="Picture 8" descr="Wordmark_center_Purple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82155" y="6487457"/>
            <a:ext cx="2425295" cy="163374"/>
          </a:xfrm>
          <a:prstGeom prst="rect">
            <a:avLst/>
          </a:prstGeom>
        </p:spPr>
      </p:pic>
      <p:pic>
        <p:nvPicPr>
          <p:cNvPr id="8" name="Picture 7" descr="Bar_RtAngle_7502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4225" y="1437805"/>
            <a:ext cx="1358184" cy="67050"/>
          </a:xfrm>
          <a:prstGeom prst="rect">
            <a:avLst/>
          </a:prstGeom>
        </p:spPr>
      </p:pic>
    </p:spTree>
    <p:extLst>
      <p:ext uri="{BB962C8B-B14F-4D97-AF65-F5344CB8AC3E}">
        <p14:creationId xmlns:p14="http://schemas.microsoft.com/office/powerpoint/2010/main" val="3072872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er + Content">
    <p:spTree>
      <p:nvGrpSpPr>
        <p:cNvPr id="1" name=""/>
        <p:cNvGrpSpPr/>
        <p:nvPr/>
      </p:nvGrpSpPr>
      <p:grpSpPr>
        <a:xfrm>
          <a:off x="0" y="0"/>
          <a:ext cx="0" cy="0"/>
          <a:chOff x="0" y="0"/>
          <a:chExt cx="0" cy="0"/>
        </a:xfrm>
      </p:grpSpPr>
      <p:sp>
        <p:nvSpPr>
          <p:cNvPr id="3" name="Text Placeholder 5"/>
          <p:cNvSpPr>
            <a:spLocks noGrp="1"/>
          </p:cNvSpPr>
          <p:nvPr>
            <p:ph type="body" sz="quarter" idx="10" hasCustomPrompt="1"/>
          </p:nvPr>
        </p:nvSpPr>
        <p:spPr>
          <a:xfrm>
            <a:off x="671757" y="371510"/>
            <a:ext cx="8184662" cy="991998"/>
          </a:xfrm>
          <a:prstGeom prst="rect">
            <a:avLst/>
          </a:prstGeom>
        </p:spPr>
        <p:txBody>
          <a:bodyPr anchor="b">
            <a:normAutofit/>
          </a:bodyPr>
          <a:lstStyle>
            <a:lvl1pPr marL="0" indent="0">
              <a:lnSpc>
                <a:spcPct val="90000"/>
              </a:lnSpc>
              <a:buNone/>
              <a:defRPr sz="3000" b="0" i="0" baseline="0">
                <a:solidFill>
                  <a:srgbClr val="4B2E83"/>
                </a:solidFill>
                <a:latin typeface="Encode Sans Normal Black"/>
                <a:cs typeface="Encode Sans Normal Black"/>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smtClean="0"/>
              <a:t>HEADER HERE </a:t>
            </a:r>
          </a:p>
          <a:p>
            <a:pPr lvl="0"/>
            <a:r>
              <a:rPr lang="en-US" dirty="0" smtClean="0"/>
              <a:t>(ENCODE NORMAL BLACK, 30 PT.)</a:t>
            </a:r>
            <a:endParaRPr lang="en-US" dirty="0"/>
          </a:p>
        </p:txBody>
      </p:sp>
      <p:sp>
        <p:nvSpPr>
          <p:cNvPr id="6" name="Text Placeholder 9"/>
          <p:cNvSpPr>
            <a:spLocks noGrp="1"/>
          </p:cNvSpPr>
          <p:nvPr>
            <p:ph type="body" sz="quarter" idx="11" hasCustomPrompt="1"/>
          </p:nvPr>
        </p:nvSpPr>
        <p:spPr>
          <a:xfrm>
            <a:off x="659305" y="1736725"/>
            <a:ext cx="8196210" cy="4015497"/>
          </a:xfrm>
          <a:prstGeom prst="rect">
            <a:avLst/>
          </a:prstGeom>
        </p:spPr>
        <p:txBody>
          <a:bodyPr/>
          <a:lstStyle>
            <a:lvl1pPr marL="342900" indent="-342900">
              <a:buFont typeface="Lucida Grande"/>
              <a:buChar char="&gt;"/>
              <a:defRPr sz="2400" b="1" i="0" baseline="0">
                <a:solidFill>
                  <a:srgbClr val="4B2E83"/>
                </a:solidFill>
                <a:latin typeface="Open Sans"/>
                <a:cs typeface="Open Sans"/>
              </a:defRPr>
            </a:lvl1pPr>
            <a:lvl2pPr>
              <a:defRPr sz="2000" b="1" i="0" baseline="0">
                <a:solidFill>
                  <a:srgbClr val="4B2E83"/>
                </a:solidFill>
                <a:latin typeface="Open Sans"/>
                <a:cs typeface="Open Sans"/>
              </a:defRPr>
            </a:lvl2pPr>
            <a:lvl3pPr marL="1143000" indent="-228600">
              <a:buSzPct val="100000"/>
              <a:buFont typeface="Lucida Grande"/>
              <a:buChar char="&gt;"/>
              <a:defRPr sz="1800" b="1" i="0" baseline="0">
                <a:solidFill>
                  <a:srgbClr val="4B2E83"/>
                </a:solidFill>
                <a:latin typeface="Open Sans"/>
                <a:cs typeface="Open Sans"/>
              </a:defRPr>
            </a:lvl3pPr>
            <a:lvl4pPr>
              <a:defRPr sz="1600" b="1" i="0" baseline="0">
                <a:solidFill>
                  <a:srgbClr val="4B2E83"/>
                </a:solidFill>
                <a:latin typeface="Open Sans"/>
                <a:cs typeface="Open Sans"/>
              </a:defRPr>
            </a:lvl4pPr>
            <a:lvl5pPr marL="2057400" indent="-228600">
              <a:buFont typeface="Lucida Grande"/>
              <a:buChar char="&gt;"/>
              <a:defRPr sz="1400" b="1" i="0" baseline="0">
                <a:solidFill>
                  <a:srgbClr val="4B2E83"/>
                </a:solidFill>
                <a:latin typeface="Open Sans"/>
                <a:cs typeface="Open Sans"/>
              </a:defRPr>
            </a:lvl5pPr>
          </a:lstStyle>
          <a:p>
            <a:pPr lvl="0"/>
            <a:r>
              <a:rPr lang="en-US" dirty="0" smtClean="0"/>
              <a:t>Content here (Open Sans Bold, 24 pt.)</a:t>
            </a:r>
          </a:p>
          <a:p>
            <a:pPr lvl="1"/>
            <a:r>
              <a:rPr lang="en-US" dirty="0" smtClean="0"/>
              <a:t>Second level (Open Sans Bold, 20)</a:t>
            </a:r>
          </a:p>
          <a:p>
            <a:pPr lvl="2"/>
            <a:r>
              <a:rPr lang="en-US" dirty="0" smtClean="0"/>
              <a:t>Third level (Open Sans Bold, 18)</a:t>
            </a:r>
          </a:p>
          <a:p>
            <a:pPr lvl="3"/>
            <a:r>
              <a:rPr lang="en-US" dirty="0" smtClean="0"/>
              <a:t>Fourth level (Open Sans Bold, 16)</a:t>
            </a:r>
          </a:p>
          <a:p>
            <a:pPr lvl="4"/>
            <a:r>
              <a:rPr lang="en-US" dirty="0" smtClean="0"/>
              <a:t>Fifth level (Open Sans Bold, 14)</a:t>
            </a:r>
            <a:endParaRPr lang="en-US" dirty="0"/>
          </a:p>
        </p:txBody>
      </p:sp>
      <p:pic>
        <p:nvPicPr>
          <p:cNvPr id="9" name="Picture 8" descr="W Logo_Purple_2685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8139" y="5949410"/>
            <a:ext cx="1371600" cy="923544"/>
          </a:xfrm>
          <a:prstGeom prst="rect">
            <a:avLst/>
          </a:prstGeom>
        </p:spPr>
      </p:pic>
      <p:pic>
        <p:nvPicPr>
          <p:cNvPr id="7" name="Picture 6" descr="Bar_RtAngle_7502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4225" y="1437805"/>
            <a:ext cx="1358184" cy="67050"/>
          </a:xfrm>
          <a:prstGeom prst="rect">
            <a:avLst/>
          </a:prstGeom>
        </p:spPr>
      </p:pic>
    </p:spTree>
    <p:extLst>
      <p:ext uri="{BB962C8B-B14F-4D97-AF65-F5344CB8AC3E}">
        <p14:creationId xmlns:p14="http://schemas.microsoft.com/office/powerpoint/2010/main" val="1450220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er + Graphic">
    <p:spTree>
      <p:nvGrpSpPr>
        <p:cNvPr id="1" name=""/>
        <p:cNvGrpSpPr/>
        <p:nvPr/>
      </p:nvGrpSpPr>
      <p:grpSpPr>
        <a:xfrm>
          <a:off x="0" y="0"/>
          <a:ext cx="0" cy="0"/>
          <a:chOff x="0" y="0"/>
          <a:chExt cx="0" cy="0"/>
        </a:xfrm>
      </p:grpSpPr>
      <p:sp>
        <p:nvSpPr>
          <p:cNvPr id="12" name="Chart Placeholder 11"/>
          <p:cNvSpPr>
            <a:spLocks noGrp="1"/>
          </p:cNvSpPr>
          <p:nvPr>
            <p:ph type="chart" sz="quarter" idx="12" hasCustomPrompt="1"/>
          </p:nvPr>
        </p:nvSpPr>
        <p:spPr>
          <a:xfrm>
            <a:off x="766763" y="1736725"/>
            <a:ext cx="8021637" cy="4432300"/>
          </a:xfrm>
          <a:prstGeom prst="rect">
            <a:avLst/>
          </a:prstGeom>
        </p:spPr>
        <p:txBody>
          <a:bodyPr>
            <a:normAutofit/>
          </a:bodyPr>
          <a:lstStyle>
            <a:lvl1pPr marL="0" indent="0">
              <a:buNone/>
              <a:defRPr sz="2400" b="0" i="1" baseline="0">
                <a:solidFill>
                  <a:srgbClr val="999999"/>
                </a:solidFill>
                <a:latin typeface="Open Sans Light"/>
                <a:cs typeface="Open Sans Light"/>
              </a:defRPr>
            </a:lvl1pPr>
          </a:lstStyle>
          <a:p>
            <a:r>
              <a:rPr lang="en-US" dirty="0" smtClean="0"/>
              <a:t>Graphics can go here – </a:t>
            </a:r>
            <a:br>
              <a:rPr lang="en-US" dirty="0" smtClean="0"/>
            </a:br>
            <a:r>
              <a:rPr lang="en-US" dirty="0" smtClean="0"/>
              <a:t>replace this box with your image or chart</a:t>
            </a:r>
            <a:endParaRPr lang="en-US" dirty="0"/>
          </a:p>
        </p:txBody>
      </p:sp>
      <p:sp>
        <p:nvSpPr>
          <p:cNvPr id="13" name="Text Placeholder 5"/>
          <p:cNvSpPr>
            <a:spLocks noGrp="1"/>
          </p:cNvSpPr>
          <p:nvPr>
            <p:ph type="body" sz="quarter" idx="10" hasCustomPrompt="1"/>
          </p:nvPr>
        </p:nvSpPr>
        <p:spPr>
          <a:xfrm>
            <a:off x="671757" y="371510"/>
            <a:ext cx="8184662" cy="991998"/>
          </a:xfrm>
          <a:prstGeom prst="rect">
            <a:avLst/>
          </a:prstGeom>
        </p:spPr>
        <p:txBody>
          <a:bodyPr anchor="b">
            <a:normAutofit/>
          </a:bodyPr>
          <a:lstStyle>
            <a:lvl1pPr marL="0" indent="0">
              <a:lnSpc>
                <a:spcPct val="90000"/>
              </a:lnSpc>
              <a:buNone/>
              <a:defRPr sz="3000" b="0" i="0" baseline="0">
                <a:solidFill>
                  <a:srgbClr val="4B2E83"/>
                </a:solidFill>
                <a:latin typeface="Encode Sans Normal Black"/>
                <a:cs typeface="Encode Sans Normal Black"/>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smtClean="0"/>
              <a:t>HEADER HERE </a:t>
            </a:r>
          </a:p>
          <a:p>
            <a:pPr lvl="0"/>
            <a:r>
              <a:rPr lang="en-US" dirty="0" smtClean="0"/>
              <a:t>(ENCODE NORMAL BLACK, 30 PT.)</a:t>
            </a:r>
            <a:endParaRPr lang="en-US" dirty="0"/>
          </a:p>
        </p:txBody>
      </p:sp>
      <p:pic>
        <p:nvPicPr>
          <p:cNvPr id="7" name="Picture 6" descr="Wordmark_center_Purple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63105" y="6487457"/>
            <a:ext cx="2425295" cy="163374"/>
          </a:xfrm>
          <a:prstGeom prst="rect">
            <a:avLst/>
          </a:prstGeom>
        </p:spPr>
      </p:pic>
      <p:pic>
        <p:nvPicPr>
          <p:cNvPr id="6" name="Picture 5" descr="Bar_RtAngle_7502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4225" y="1437805"/>
            <a:ext cx="1358184" cy="67050"/>
          </a:xfrm>
          <a:prstGeom prst="rect">
            <a:avLst/>
          </a:prstGeom>
        </p:spPr>
      </p:pic>
    </p:spTree>
    <p:extLst>
      <p:ext uri="{BB962C8B-B14F-4D97-AF65-F5344CB8AC3E}">
        <p14:creationId xmlns:p14="http://schemas.microsoft.com/office/powerpoint/2010/main" val="2489552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Title Slide">
    <p:bg>
      <p:bgPr>
        <a:solidFill>
          <a:srgbClr val="4B2E83"/>
        </a:solidFill>
        <a:effectLst/>
      </p:bgPr>
    </p:bg>
    <p:spTree>
      <p:nvGrpSpPr>
        <p:cNvPr id="1" name=""/>
        <p:cNvGrpSpPr/>
        <p:nvPr/>
      </p:nvGrpSpPr>
      <p:grpSpPr>
        <a:xfrm>
          <a:off x="0" y="0"/>
          <a:ext cx="0" cy="0"/>
          <a:chOff x="0" y="0"/>
          <a:chExt cx="0" cy="0"/>
        </a:xfrm>
      </p:grpSpPr>
      <p:pic>
        <p:nvPicPr>
          <p:cNvPr id="5" name="Picture 4" descr="UW_W Logo_Whit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5815" y="5945854"/>
            <a:ext cx="1371600" cy="923544"/>
          </a:xfrm>
          <a:prstGeom prst="rect">
            <a:avLst/>
          </a:prstGeom>
        </p:spPr>
      </p:pic>
      <p:pic>
        <p:nvPicPr>
          <p:cNvPr id="9" name="Picture 8"/>
          <p:cNvPicPr>
            <a:picLocks noChangeAspect="1"/>
          </p:cNvPicPr>
          <p:nvPr userDrawn="1"/>
        </p:nvPicPr>
        <p:blipFill>
          <a:blip r:embed="rId3"/>
          <a:stretch>
            <a:fillRect/>
          </a:stretch>
        </p:blipFill>
        <p:spPr>
          <a:xfrm>
            <a:off x="677334" y="6354234"/>
            <a:ext cx="2540000" cy="266700"/>
          </a:xfrm>
          <a:prstGeom prst="rect">
            <a:avLst/>
          </a:prstGeom>
        </p:spPr>
      </p:pic>
      <p:sp>
        <p:nvSpPr>
          <p:cNvPr id="6" name="Text Placeholder 5"/>
          <p:cNvSpPr>
            <a:spLocks noGrp="1"/>
          </p:cNvSpPr>
          <p:nvPr>
            <p:ph type="body" sz="quarter" idx="10" hasCustomPrompt="1"/>
          </p:nvPr>
        </p:nvSpPr>
        <p:spPr>
          <a:xfrm>
            <a:off x="671757" y="1179824"/>
            <a:ext cx="6972300" cy="2641756"/>
          </a:xfrm>
          <a:prstGeom prst="rect">
            <a:avLst/>
          </a:prstGeom>
        </p:spPr>
        <p:txBody>
          <a:bodyPr anchor="b">
            <a:normAutofit/>
          </a:bodyPr>
          <a:lstStyle>
            <a:lvl1pPr marL="0" indent="0">
              <a:lnSpc>
                <a:spcPct val="100000"/>
              </a:lnSpc>
              <a:buNone/>
              <a:defRPr sz="5000" b="0" i="0" baseline="0">
                <a:solidFill>
                  <a:schemeClr val="accent3"/>
                </a:solidFill>
                <a:latin typeface="Encode Sans Normal Black"/>
                <a:cs typeface="Encode Sans Normal Black"/>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smtClean="0"/>
              <a:t>TITLE HERE</a:t>
            </a:r>
          </a:p>
          <a:p>
            <a:pPr lvl="0"/>
            <a:r>
              <a:rPr lang="en-US" dirty="0" smtClean="0"/>
              <a:t>ENCODE NORMAL</a:t>
            </a:r>
          </a:p>
          <a:p>
            <a:pPr lvl="0"/>
            <a:r>
              <a:rPr lang="en-US" dirty="0" smtClean="0"/>
              <a:t>BLACK, 50 PT. </a:t>
            </a:r>
            <a:endParaRPr lang="en-US" dirty="0"/>
          </a:p>
        </p:txBody>
      </p:sp>
      <p:pic>
        <p:nvPicPr>
          <p:cNvPr id="2" name="Picture 1" descr="Bar_RtAngle_7502_RGB.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13587" y="4006085"/>
            <a:ext cx="2284303" cy="112770"/>
          </a:xfrm>
          <a:prstGeom prst="rect">
            <a:avLst/>
          </a:prstGeom>
        </p:spPr>
      </p:pic>
    </p:spTree>
    <p:extLst>
      <p:ext uri="{BB962C8B-B14F-4D97-AF65-F5344CB8AC3E}">
        <p14:creationId xmlns:p14="http://schemas.microsoft.com/office/powerpoint/2010/main" val="3024904652"/>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theme" Target="../theme/theme2.xml"/><Relationship Id="rId5" Type="http://schemas.openxmlformats.org/officeDocument/2006/relationships/slideLayout" Target="../slideLayouts/slideLayout9.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4B2E8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03703096"/>
      </p:ext>
    </p:extLst>
  </p:cSld>
  <p:clrMap bg1="dk1" tx1="lt1" bg2="dk2" tx2="lt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9868176"/>
      </p:ext>
    </p:extLst>
  </p:cSld>
  <p:clrMap bg1="lt1" tx1="dk1" bg2="lt2" tx2="dk2" accent1="accent1" accent2="accent2" accent3="accent3" accent4="accent4" accent5="accent5" accent6="accent6" hlink="hlink" folHlink="folHlink"/>
  <p:sldLayoutIdLst>
    <p:sldLayoutId id="2147483653" r:id="rId1"/>
    <p:sldLayoutId id="2147483663" r:id="rId2"/>
    <p:sldLayoutId id="2147483664" r:id="rId3"/>
    <p:sldLayoutId id="2147483665" r:id="rId4"/>
    <p:sldLayoutId id="2147483666" r:id="rId5"/>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hyperlink" Target="http://opb.washington.edu/sites/default/files/opb/Budget/FY18TuitionModel.xlsx" TargetMode="Externa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7.xml"/><Relationship Id="rId4" Type="http://schemas.openxmlformats.org/officeDocument/2006/relationships/image" Target="../media/image18.png"/></Relationships>
</file>

<file path=ppt/slides/_rels/slide3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7.xml"/><Relationship Id="rId4" Type="http://schemas.openxmlformats.org/officeDocument/2006/relationships/image" Target="../media/image25.png"/></Relationships>
</file>

<file path=ppt/slides/_rels/slide38.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opb.washington.edu/new-data-and-tools-abb-tuition-revenue-and-distribution-calculations" TargetMode="Externa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671757" y="978408"/>
            <a:ext cx="6972300" cy="2720601"/>
          </a:xfrm>
        </p:spPr>
        <p:txBody>
          <a:bodyPr>
            <a:normAutofit/>
          </a:bodyPr>
          <a:lstStyle/>
          <a:p>
            <a:r>
              <a:rPr lang="en-US" dirty="0" smtClean="0"/>
              <a:t>Operating fee revenue distribution calculations for ABB</a:t>
            </a:r>
            <a:endParaRPr lang="en-US" dirty="0"/>
          </a:p>
        </p:txBody>
      </p:sp>
    </p:spTree>
    <p:extLst>
      <p:ext uri="{BB962C8B-B14F-4D97-AF65-F5344CB8AC3E}">
        <p14:creationId xmlns:p14="http://schemas.microsoft.com/office/powerpoint/2010/main" val="19134775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Second (cont.) Sum waivers over waiver categories</a:t>
            </a:r>
            <a:endParaRPr lang="en-US" dirty="0"/>
          </a:p>
        </p:txBody>
      </p:sp>
      <p:sp>
        <p:nvSpPr>
          <p:cNvPr id="3" name="Text Placeholder 2"/>
          <p:cNvSpPr>
            <a:spLocks noGrp="1"/>
          </p:cNvSpPr>
          <p:nvPr>
            <p:ph type="body" sz="quarter" idx="11"/>
          </p:nvPr>
        </p:nvSpPr>
        <p:spPr>
          <a:xfrm>
            <a:off x="421561" y="1736725"/>
            <a:ext cx="8196210" cy="1545971"/>
          </a:xfrm>
        </p:spPr>
        <p:txBody>
          <a:bodyPr/>
          <a:lstStyle/>
          <a:p>
            <a:pPr>
              <a:buFont typeface="Wingdings" panose="05000000000000000000" pitchFamily="2" charset="2"/>
              <a:buChar char="Ø"/>
            </a:pPr>
            <a:r>
              <a:rPr lang="en-US" dirty="0" smtClean="0"/>
              <a:t>To make things easier, sum waiver amounts over categories (unless you want to explore amount associated with each waiver type)</a:t>
            </a:r>
          </a:p>
          <a:p>
            <a:pPr>
              <a:buFont typeface="Wingdings" panose="05000000000000000000" pitchFamily="2" charset="2"/>
              <a:buChar char="Ø"/>
            </a:pPr>
            <a:endParaRPr lang="en-US" dirty="0"/>
          </a:p>
        </p:txBody>
      </p:sp>
      <p:pic>
        <p:nvPicPr>
          <p:cNvPr id="4" name="Picture 3"/>
          <p:cNvPicPr>
            <a:picLocks noChangeAspect="1"/>
          </p:cNvPicPr>
          <p:nvPr/>
        </p:nvPicPr>
        <p:blipFill>
          <a:blip r:embed="rId2"/>
          <a:stretch>
            <a:fillRect/>
          </a:stretch>
        </p:blipFill>
        <p:spPr>
          <a:xfrm>
            <a:off x="927789" y="3439922"/>
            <a:ext cx="2743200" cy="1943100"/>
          </a:xfrm>
          <a:prstGeom prst="rect">
            <a:avLst/>
          </a:prstGeom>
        </p:spPr>
      </p:pic>
      <p:sp>
        <p:nvSpPr>
          <p:cNvPr id="5" name="Text Placeholder 2"/>
          <p:cNvSpPr txBox="1">
            <a:spLocks/>
          </p:cNvSpPr>
          <p:nvPr/>
        </p:nvSpPr>
        <p:spPr>
          <a:xfrm>
            <a:off x="3734997" y="3439922"/>
            <a:ext cx="4946782" cy="1545971"/>
          </a:xfrm>
          <a:prstGeom prst="rect">
            <a:avLst/>
          </a:prstGeom>
        </p:spPr>
        <p:txBody>
          <a:bodyPr/>
          <a:lstStyle>
            <a:lvl1pPr marL="342900" indent="-342900" algn="l" defTabSz="457200" rtl="0" eaLnBrk="1" latinLnBrk="0" hangingPunct="1">
              <a:spcBef>
                <a:spcPct val="20000"/>
              </a:spcBef>
              <a:buFont typeface="Lucida Grande"/>
              <a:buChar char="&gt;"/>
              <a:defRPr sz="2400" b="1" i="0" kern="1200" baseline="0">
                <a:solidFill>
                  <a:srgbClr val="4B2E83"/>
                </a:solidFill>
                <a:latin typeface="Open Sans"/>
                <a:ea typeface="+mn-ea"/>
                <a:cs typeface="Open Sans"/>
              </a:defRPr>
            </a:lvl1pPr>
            <a:lvl2pPr marL="742950" indent="-285750" algn="l" defTabSz="457200" rtl="0" eaLnBrk="1" latinLnBrk="0" hangingPunct="1">
              <a:spcBef>
                <a:spcPct val="20000"/>
              </a:spcBef>
              <a:buFont typeface="Arial"/>
              <a:buChar char="–"/>
              <a:defRPr sz="2000" b="1" i="0" kern="1200" baseline="0">
                <a:solidFill>
                  <a:srgbClr val="4B2E83"/>
                </a:solidFill>
                <a:latin typeface="Open Sans"/>
                <a:ea typeface="+mn-ea"/>
                <a:cs typeface="Open Sans"/>
              </a:defRPr>
            </a:lvl2pPr>
            <a:lvl3pPr marL="1143000" indent="-228600" algn="l" defTabSz="457200" rtl="0" eaLnBrk="1" latinLnBrk="0" hangingPunct="1">
              <a:spcBef>
                <a:spcPct val="20000"/>
              </a:spcBef>
              <a:buSzPct val="100000"/>
              <a:buFont typeface="Lucida Grande"/>
              <a:buChar char="&gt;"/>
              <a:defRPr sz="1800" b="1" i="0" kern="1200" baseline="0">
                <a:solidFill>
                  <a:srgbClr val="4B2E83"/>
                </a:solidFill>
                <a:latin typeface="Open Sans"/>
                <a:ea typeface="+mn-ea"/>
                <a:cs typeface="Open Sans"/>
              </a:defRPr>
            </a:lvl3pPr>
            <a:lvl4pPr marL="1600200" indent="-228600" algn="l" defTabSz="457200" rtl="0" eaLnBrk="1" latinLnBrk="0" hangingPunct="1">
              <a:spcBef>
                <a:spcPct val="20000"/>
              </a:spcBef>
              <a:buFont typeface="Arial"/>
              <a:buChar char="–"/>
              <a:defRPr sz="1600" b="1" i="0" kern="1200" baseline="0">
                <a:solidFill>
                  <a:srgbClr val="4B2E83"/>
                </a:solidFill>
                <a:latin typeface="Open Sans"/>
                <a:ea typeface="+mn-ea"/>
                <a:cs typeface="Open Sans"/>
              </a:defRPr>
            </a:lvl4pPr>
            <a:lvl5pPr marL="2057400" indent="-228600" algn="l" defTabSz="457200" rtl="0" eaLnBrk="1" latinLnBrk="0" hangingPunct="1">
              <a:spcBef>
                <a:spcPct val="20000"/>
              </a:spcBef>
              <a:buFont typeface="Lucida Grande"/>
              <a:buChar char="&gt;"/>
              <a:defRPr sz="1400" b="1" i="0" kern="1200" baseline="0">
                <a:solidFill>
                  <a:srgbClr val="4B2E83"/>
                </a:solidFill>
                <a:latin typeface="Open Sans"/>
                <a:ea typeface="+mn-ea"/>
                <a:cs typeface="Open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000" dirty="0" smtClean="0"/>
              <a:t>(This will make things easier because you will have one record per student with op fee charges and one record per student with amount waived)</a:t>
            </a:r>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7794435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Third: Combine amount charged with waivers</a:t>
            </a:r>
            <a:endParaRPr lang="en-US" dirty="0"/>
          </a:p>
        </p:txBody>
      </p:sp>
      <p:sp>
        <p:nvSpPr>
          <p:cNvPr id="3" name="Text Placeholder 2"/>
          <p:cNvSpPr>
            <a:spLocks noGrp="1"/>
          </p:cNvSpPr>
          <p:nvPr>
            <p:ph type="body" sz="quarter" idx="11"/>
          </p:nvPr>
        </p:nvSpPr>
        <p:spPr/>
        <p:txBody>
          <a:bodyPr/>
          <a:lstStyle/>
          <a:p>
            <a:pPr>
              <a:buFont typeface="Wingdings" panose="05000000000000000000" pitchFamily="2" charset="2"/>
              <a:buChar char="Ø"/>
            </a:pPr>
            <a:r>
              <a:rPr lang="en-US" dirty="0" smtClean="0"/>
              <a:t>Need a “left join” because not every student receives a waiver</a:t>
            </a:r>
            <a:endParaRPr lang="en-US" dirty="0"/>
          </a:p>
        </p:txBody>
      </p:sp>
      <p:sp>
        <p:nvSpPr>
          <p:cNvPr id="11" name="Text Placeholder 2"/>
          <p:cNvSpPr txBox="1">
            <a:spLocks/>
          </p:cNvSpPr>
          <p:nvPr/>
        </p:nvSpPr>
        <p:spPr>
          <a:xfrm>
            <a:off x="5182103" y="2423165"/>
            <a:ext cx="3836363" cy="2642616"/>
          </a:xfrm>
          <a:prstGeom prst="rect">
            <a:avLst/>
          </a:prstGeom>
        </p:spPr>
        <p:txBody>
          <a:bodyPr/>
          <a:lstStyle>
            <a:lvl1pPr marL="342900" indent="-342900" algn="l" defTabSz="457200" rtl="0" eaLnBrk="1" latinLnBrk="0" hangingPunct="1">
              <a:spcBef>
                <a:spcPct val="20000"/>
              </a:spcBef>
              <a:buFont typeface="Lucida Grande"/>
              <a:buChar char="&gt;"/>
              <a:defRPr sz="2400" b="1" i="0" kern="1200" baseline="0">
                <a:solidFill>
                  <a:srgbClr val="4B2E83"/>
                </a:solidFill>
                <a:latin typeface="Open Sans"/>
                <a:ea typeface="+mn-ea"/>
                <a:cs typeface="Open Sans"/>
              </a:defRPr>
            </a:lvl1pPr>
            <a:lvl2pPr marL="742950" indent="-285750" algn="l" defTabSz="457200" rtl="0" eaLnBrk="1" latinLnBrk="0" hangingPunct="1">
              <a:spcBef>
                <a:spcPct val="20000"/>
              </a:spcBef>
              <a:buFont typeface="Arial"/>
              <a:buChar char="–"/>
              <a:defRPr sz="2000" b="1" i="0" kern="1200" baseline="0">
                <a:solidFill>
                  <a:srgbClr val="4B2E83"/>
                </a:solidFill>
                <a:latin typeface="Open Sans"/>
                <a:ea typeface="+mn-ea"/>
                <a:cs typeface="Open Sans"/>
              </a:defRPr>
            </a:lvl2pPr>
            <a:lvl3pPr marL="1143000" indent="-228600" algn="l" defTabSz="457200" rtl="0" eaLnBrk="1" latinLnBrk="0" hangingPunct="1">
              <a:spcBef>
                <a:spcPct val="20000"/>
              </a:spcBef>
              <a:buSzPct val="100000"/>
              <a:buFont typeface="Lucida Grande"/>
              <a:buChar char="&gt;"/>
              <a:defRPr sz="1800" b="1" i="0" kern="1200" baseline="0">
                <a:solidFill>
                  <a:srgbClr val="4B2E83"/>
                </a:solidFill>
                <a:latin typeface="Open Sans"/>
                <a:ea typeface="+mn-ea"/>
                <a:cs typeface="Open Sans"/>
              </a:defRPr>
            </a:lvl3pPr>
            <a:lvl4pPr marL="1600200" indent="-228600" algn="l" defTabSz="457200" rtl="0" eaLnBrk="1" latinLnBrk="0" hangingPunct="1">
              <a:spcBef>
                <a:spcPct val="20000"/>
              </a:spcBef>
              <a:buFont typeface="Arial"/>
              <a:buChar char="–"/>
              <a:defRPr sz="1600" b="1" i="0" kern="1200" baseline="0">
                <a:solidFill>
                  <a:srgbClr val="4B2E83"/>
                </a:solidFill>
                <a:latin typeface="Open Sans"/>
                <a:ea typeface="+mn-ea"/>
                <a:cs typeface="Open Sans"/>
              </a:defRPr>
            </a:lvl4pPr>
            <a:lvl5pPr marL="2057400" indent="-228600" algn="l" defTabSz="457200" rtl="0" eaLnBrk="1" latinLnBrk="0" hangingPunct="1">
              <a:spcBef>
                <a:spcPct val="20000"/>
              </a:spcBef>
              <a:buFont typeface="Lucida Grande"/>
              <a:buChar char="&gt;"/>
              <a:defRPr sz="1400" b="1" i="0" kern="1200" baseline="0">
                <a:solidFill>
                  <a:srgbClr val="4B2E83"/>
                </a:solidFill>
                <a:latin typeface="Open Sans"/>
                <a:ea typeface="+mn-ea"/>
                <a:cs typeface="Open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Font typeface="Wingdings" panose="05000000000000000000" pitchFamily="2" charset="2"/>
              <a:buChar char="Ø"/>
            </a:pPr>
            <a:r>
              <a:rPr lang="en-US" sz="1800" dirty="0" smtClean="0"/>
              <a:t>Output:</a:t>
            </a:r>
          </a:p>
          <a:p>
            <a:pPr lvl="1">
              <a:buFont typeface="Wingdings" panose="05000000000000000000" pitchFamily="2" charset="2"/>
              <a:buChar char="Ø"/>
            </a:pPr>
            <a:r>
              <a:rPr lang="en-US" sz="1800" dirty="0" smtClean="0"/>
              <a:t>Gross revenue</a:t>
            </a:r>
          </a:p>
          <a:p>
            <a:pPr lvl="1">
              <a:buFont typeface="Wingdings" panose="05000000000000000000" pitchFamily="2" charset="2"/>
              <a:buChar char="Ø"/>
            </a:pPr>
            <a:r>
              <a:rPr lang="en-US" sz="1800" dirty="0" smtClean="0"/>
              <a:t>Gross revenue – resident portion</a:t>
            </a:r>
          </a:p>
          <a:p>
            <a:pPr lvl="1">
              <a:buFont typeface="Wingdings" panose="05000000000000000000" pitchFamily="2" charset="2"/>
              <a:buChar char="Ø"/>
            </a:pPr>
            <a:r>
              <a:rPr lang="en-US" sz="1800" dirty="0" smtClean="0"/>
              <a:t>Amount waived</a:t>
            </a:r>
          </a:p>
          <a:p>
            <a:pPr>
              <a:buFont typeface="Wingdings" panose="05000000000000000000" pitchFamily="2" charset="2"/>
              <a:buChar char="Ø"/>
            </a:pPr>
            <a:endParaRPr lang="en-US" sz="1800" dirty="0" smtClean="0"/>
          </a:p>
          <a:p>
            <a:pPr marL="0" indent="0">
              <a:buNone/>
            </a:pPr>
            <a:endParaRPr lang="en-US" sz="1800" dirty="0"/>
          </a:p>
        </p:txBody>
      </p:sp>
      <p:pic>
        <p:nvPicPr>
          <p:cNvPr id="6" name="Picture 5"/>
          <p:cNvPicPr>
            <a:picLocks noChangeAspect="1"/>
          </p:cNvPicPr>
          <p:nvPr/>
        </p:nvPicPr>
        <p:blipFill>
          <a:blip r:embed="rId2"/>
          <a:stretch>
            <a:fillRect/>
          </a:stretch>
        </p:blipFill>
        <p:spPr>
          <a:xfrm>
            <a:off x="298514" y="2751011"/>
            <a:ext cx="5046540" cy="3786950"/>
          </a:xfrm>
          <a:prstGeom prst="rect">
            <a:avLst/>
          </a:prstGeom>
        </p:spPr>
      </p:pic>
    </p:spTree>
    <p:extLst>
      <p:ext uri="{BB962C8B-B14F-4D97-AF65-F5344CB8AC3E}">
        <p14:creationId xmlns:p14="http://schemas.microsoft.com/office/powerpoint/2010/main" val="27884505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a:bodyPr>
          <a:lstStyle/>
          <a:p>
            <a:r>
              <a:rPr lang="en-US" dirty="0" smtClean="0"/>
              <a:t>Third (cont.): Finish calculating net revenue</a:t>
            </a:r>
            <a:endParaRPr lang="en-US" dirty="0"/>
          </a:p>
        </p:txBody>
      </p:sp>
      <mc:AlternateContent xmlns:mc="http://schemas.openxmlformats.org/markup-compatibility/2006" xmlns:a14="http://schemas.microsoft.com/office/drawing/2010/main">
        <mc:Choice Requires="a14">
          <p:sp>
            <p:nvSpPr>
              <p:cNvPr id="3" name="Text Placeholder 2"/>
              <p:cNvSpPr>
                <a:spLocks noGrp="1"/>
              </p:cNvSpPr>
              <p:nvPr>
                <p:ph type="body" sz="quarter" idx="11"/>
              </p:nvPr>
            </p:nvSpPr>
            <p:spPr/>
            <p:txBody>
              <a:bodyPr/>
              <a:lstStyle/>
              <a:p>
                <a:pPr>
                  <a:buFont typeface="Wingdings" panose="05000000000000000000" pitchFamily="2" charset="2"/>
                  <a:buChar char="Ø"/>
                </a:pPr>
                <a:r>
                  <a:rPr lang="en-US" dirty="0" smtClean="0"/>
                  <a:t>For each tuition group, we now have:</a:t>
                </a:r>
              </a:p>
              <a:p>
                <a:pPr marL="457200" lvl="1" indent="0">
                  <a:buNone/>
                </a:pPr>
                <a14:m>
                  <m:oMathPara xmlns:m="http://schemas.openxmlformats.org/officeDocument/2006/math">
                    <m:oMathParaPr>
                      <m:jc m:val="left"/>
                    </m:oMathParaPr>
                    <m:oMath xmlns:m="http://schemas.openxmlformats.org/officeDocument/2006/math">
                      <m:r>
                        <a:rPr lang="en-US" b="1" i="1" smtClean="0">
                          <a:latin typeface="Cambria Math" panose="02040503050406030204" pitchFamily="18" charset="0"/>
                        </a:rPr>
                        <m:t>𝑮</m:t>
                      </m:r>
                      <m:r>
                        <a:rPr lang="en-US" b="1" i="1" smtClean="0">
                          <a:latin typeface="Cambria Math" panose="02040503050406030204" pitchFamily="18" charset="0"/>
                        </a:rPr>
                        <m:t>=</m:t>
                      </m:r>
                      <m:r>
                        <a:rPr lang="en-US" b="1" i="1" smtClean="0">
                          <a:latin typeface="Cambria Math" panose="02040503050406030204" pitchFamily="18" charset="0"/>
                        </a:rPr>
                        <m:t>𝑮𝒓𝒐𝒔𝒔</m:t>
                      </m:r>
                      <m:r>
                        <a:rPr lang="en-US" b="1" i="1" smtClean="0">
                          <a:latin typeface="Cambria Math" panose="02040503050406030204" pitchFamily="18" charset="0"/>
                        </a:rPr>
                        <m:t> </m:t>
                      </m:r>
                      <m:r>
                        <a:rPr lang="en-US" b="1" i="1" smtClean="0">
                          <a:latin typeface="Cambria Math" panose="02040503050406030204" pitchFamily="18" charset="0"/>
                        </a:rPr>
                        <m:t>𝑹𝒆𝒗𝒆𝒏𝒖𝒆</m:t>
                      </m:r>
                    </m:oMath>
                  </m:oMathPara>
                </a14:m>
                <a:endParaRPr lang="en-US" b="1" dirty="0" smtClean="0"/>
              </a:p>
              <a:p>
                <a:pPr marL="457200" lvl="1" indent="0">
                  <a:buNone/>
                </a:pPr>
                <a14:m>
                  <m:oMathPara xmlns:m="http://schemas.openxmlformats.org/officeDocument/2006/math">
                    <m:oMathParaPr>
                      <m:jc m:val="left"/>
                    </m:oMathParaPr>
                    <m:oMath xmlns:m="http://schemas.openxmlformats.org/officeDocument/2006/math">
                      <m:sSub>
                        <m:sSubPr>
                          <m:ctrlPr>
                            <a:rPr lang="en-US" b="1" i="1" smtClean="0">
                              <a:latin typeface="Cambria Math" panose="02040503050406030204" pitchFamily="18" charset="0"/>
                            </a:rPr>
                          </m:ctrlPr>
                        </m:sSubPr>
                        <m:e>
                          <m:r>
                            <a:rPr lang="en-US" b="1" i="1" smtClean="0">
                              <a:latin typeface="Cambria Math" panose="02040503050406030204" pitchFamily="18" charset="0"/>
                            </a:rPr>
                            <m:t>𝑮</m:t>
                          </m:r>
                        </m:e>
                        <m:sub>
                          <m:r>
                            <a:rPr lang="en-US" b="1" i="1" smtClean="0">
                              <a:latin typeface="Cambria Math" panose="02040503050406030204" pitchFamily="18" charset="0"/>
                            </a:rPr>
                            <m:t>𝑹</m:t>
                          </m:r>
                        </m:sub>
                      </m:sSub>
                      <m:r>
                        <a:rPr lang="en-US" b="1" i="1" smtClean="0">
                          <a:latin typeface="Cambria Math" panose="02040503050406030204" pitchFamily="18" charset="0"/>
                        </a:rPr>
                        <m:t>=</m:t>
                      </m:r>
                      <m:r>
                        <a:rPr lang="en-US" b="1" i="1" smtClean="0">
                          <a:latin typeface="Cambria Math" panose="02040503050406030204" pitchFamily="18" charset="0"/>
                        </a:rPr>
                        <m:t>𝑮𝒓𝒐𝒔𝒔</m:t>
                      </m:r>
                      <m:r>
                        <a:rPr lang="en-US" b="1" i="1" smtClean="0">
                          <a:latin typeface="Cambria Math" panose="02040503050406030204" pitchFamily="18" charset="0"/>
                        </a:rPr>
                        <m:t> </m:t>
                      </m:r>
                      <m:r>
                        <a:rPr lang="en-US" b="1" i="1" smtClean="0">
                          <a:latin typeface="Cambria Math" panose="02040503050406030204" pitchFamily="18" charset="0"/>
                        </a:rPr>
                        <m:t>𝒓𝒆𝒗𝒆𝒏𝒖𝒆</m:t>
                      </m:r>
                      <m:r>
                        <a:rPr lang="en-US" b="1" i="1" smtClean="0">
                          <a:latin typeface="Cambria Math" panose="02040503050406030204" pitchFamily="18" charset="0"/>
                        </a:rPr>
                        <m:t>, </m:t>
                      </m:r>
                      <m:r>
                        <a:rPr lang="en-US" b="1" i="1" smtClean="0">
                          <a:latin typeface="Cambria Math" panose="02040503050406030204" pitchFamily="18" charset="0"/>
                        </a:rPr>
                        <m:t>𝒓𝒆𝒔𝒊𝒅𝒆𝒏𝒕</m:t>
                      </m:r>
                      <m:r>
                        <a:rPr lang="en-US" b="1" i="1" smtClean="0">
                          <a:latin typeface="Cambria Math" panose="02040503050406030204" pitchFamily="18" charset="0"/>
                        </a:rPr>
                        <m:t> </m:t>
                      </m:r>
                      <m:r>
                        <a:rPr lang="en-US" b="1" i="1" smtClean="0">
                          <a:latin typeface="Cambria Math" panose="02040503050406030204" pitchFamily="18" charset="0"/>
                        </a:rPr>
                        <m:t>𝒑𝒐𝒓𝒕𝒊𝒐𝒏</m:t>
                      </m:r>
                    </m:oMath>
                  </m:oMathPara>
                </a14:m>
                <a:endParaRPr lang="en-US" b="1" dirty="0" smtClean="0"/>
              </a:p>
              <a:p>
                <a:pPr marL="457200" lvl="1" indent="0">
                  <a:buNone/>
                </a:pPr>
                <a14:m>
                  <m:oMathPara xmlns:m="http://schemas.openxmlformats.org/officeDocument/2006/math">
                    <m:oMathParaPr>
                      <m:jc m:val="left"/>
                    </m:oMathParaPr>
                    <m:oMath xmlns:m="http://schemas.openxmlformats.org/officeDocument/2006/math">
                      <m:r>
                        <a:rPr lang="en-US" b="1" i="1" smtClean="0">
                          <a:latin typeface="Cambria Math" panose="02040503050406030204" pitchFamily="18" charset="0"/>
                        </a:rPr>
                        <m:t>𝑾</m:t>
                      </m:r>
                      <m:r>
                        <a:rPr lang="en-US" b="1" i="1" smtClean="0">
                          <a:latin typeface="Cambria Math" panose="02040503050406030204" pitchFamily="18" charset="0"/>
                        </a:rPr>
                        <m:t>=</m:t>
                      </m:r>
                      <m:r>
                        <a:rPr lang="en-US" b="1" i="1" smtClean="0">
                          <a:latin typeface="Cambria Math" panose="02040503050406030204" pitchFamily="18" charset="0"/>
                        </a:rPr>
                        <m:t>𝑾𝒂𝒊𝒗𝒆𝒓𝒔</m:t>
                      </m:r>
                    </m:oMath>
                  </m:oMathPara>
                </a14:m>
                <a:endParaRPr lang="en-US" b="1" dirty="0" smtClean="0"/>
              </a:p>
              <a:p>
                <a:pPr>
                  <a:buFont typeface="Wingdings" panose="05000000000000000000" pitchFamily="2" charset="2"/>
                  <a:buChar char="Ø"/>
                </a:pPr>
                <a:r>
                  <a:rPr lang="en-US" dirty="0" smtClean="0"/>
                  <a:t>Calculate aid pools:</a:t>
                </a:r>
              </a:p>
              <a:p>
                <a:pPr marL="400050" lvl="1" indent="0">
                  <a:buNone/>
                </a:pPr>
                <a14:m>
                  <m:oMathPara xmlns:m="http://schemas.openxmlformats.org/officeDocument/2006/math">
                    <m:oMathParaPr>
                      <m:jc m:val="left"/>
                    </m:oMathParaPr>
                    <m:oMath xmlns:m="http://schemas.openxmlformats.org/officeDocument/2006/math">
                      <m:r>
                        <a:rPr lang="en-US" b="1" i="1" smtClean="0">
                          <a:latin typeface="Cambria Math" panose="02040503050406030204" pitchFamily="18" charset="0"/>
                        </a:rPr>
                        <m:t>𝑵𝑴</m:t>
                      </m:r>
                      <m:r>
                        <a:rPr lang="en-US" b="1" i="1" smtClean="0">
                          <a:latin typeface="Cambria Math" panose="02040503050406030204" pitchFamily="18" charset="0"/>
                        </a:rPr>
                        <m:t>=</m:t>
                      </m:r>
                      <m:r>
                        <a:rPr lang="en-US" b="1" i="1" smtClean="0">
                          <a:latin typeface="Cambria Math" panose="02040503050406030204" pitchFamily="18" charset="0"/>
                        </a:rPr>
                        <m:t>𝑵𝒆𝒆𝒅</m:t>
                      </m:r>
                      <m:r>
                        <a:rPr lang="en-US" b="1" i="1" smtClean="0">
                          <a:latin typeface="Cambria Math" panose="02040503050406030204" pitchFamily="18" charset="0"/>
                        </a:rPr>
                        <m:t> </m:t>
                      </m:r>
                      <m:r>
                        <a:rPr lang="en-US" b="1" i="1" smtClean="0">
                          <a:latin typeface="Cambria Math" panose="02040503050406030204" pitchFamily="18" charset="0"/>
                        </a:rPr>
                        <m:t>𝒎𝒆𝒓𝒊𝒕</m:t>
                      </m:r>
                      <m:r>
                        <a:rPr lang="en-US" b="1" i="1" smtClean="0">
                          <a:latin typeface="Cambria Math" panose="02040503050406030204" pitchFamily="18" charset="0"/>
                        </a:rPr>
                        <m:t> </m:t>
                      </m:r>
                      <m:r>
                        <a:rPr lang="en-US" b="1" i="1" smtClean="0">
                          <a:latin typeface="Cambria Math" panose="02040503050406030204" pitchFamily="18" charset="0"/>
                        </a:rPr>
                        <m:t>𝒑𝒐𝒐𝒍</m:t>
                      </m:r>
                      <m:r>
                        <a:rPr lang="en-US" b="1" i="1" smtClean="0">
                          <a:latin typeface="Cambria Math" panose="02040503050406030204" pitchFamily="18" charset="0"/>
                        </a:rPr>
                        <m:t>=</m:t>
                      </m:r>
                      <m:r>
                        <a:rPr lang="en-US" b="1" i="1" smtClean="0">
                          <a:latin typeface="Cambria Math" panose="02040503050406030204" pitchFamily="18" charset="0"/>
                        </a:rPr>
                        <m:t>𝟎</m:t>
                      </m:r>
                      <m:r>
                        <a:rPr lang="en-US" b="1" i="1" smtClean="0">
                          <a:latin typeface="Cambria Math" panose="02040503050406030204" pitchFamily="18" charset="0"/>
                        </a:rPr>
                        <m:t>.</m:t>
                      </m:r>
                      <m:r>
                        <a:rPr lang="en-US" b="1" i="1" smtClean="0">
                          <a:latin typeface="Cambria Math" panose="02040503050406030204" pitchFamily="18" charset="0"/>
                        </a:rPr>
                        <m:t>𝟎𝟒</m:t>
                      </m:r>
                      <m:r>
                        <a:rPr lang="en-US" b="1" i="1" smtClean="0">
                          <a:latin typeface="Cambria Math" panose="02040503050406030204" pitchFamily="18" charset="0"/>
                          <a:ea typeface="Cambria Math" panose="02040503050406030204" pitchFamily="18" charset="0"/>
                        </a:rPr>
                        <m:t>×</m:t>
                      </m:r>
                      <m:sSub>
                        <m:sSubPr>
                          <m:ctrlPr>
                            <a:rPr lang="en-US" b="1" i="1" smtClean="0">
                              <a:latin typeface="Cambria Math" panose="02040503050406030204" pitchFamily="18" charset="0"/>
                              <a:ea typeface="Cambria Math" panose="02040503050406030204" pitchFamily="18" charset="0"/>
                            </a:rPr>
                          </m:ctrlPr>
                        </m:sSubPr>
                        <m:e>
                          <m:r>
                            <a:rPr lang="en-US" b="1" i="1" smtClean="0">
                              <a:latin typeface="Cambria Math" panose="02040503050406030204" pitchFamily="18" charset="0"/>
                              <a:ea typeface="Cambria Math" panose="02040503050406030204" pitchFamily="18" charset="0"/>
                            </a:rPr>
                            <m:t>𝑮</m:t>
                          </m:r>
                        </m:e>
                        <m:sub>
                          <m:r>
                            <a:rPr lang="en-US" b="1" i="1" smtClean="0">
                              <a:latin typeface="Cambria Math" panose="02040503050406030204" pitchFamily="18" charset="0"/>
                              <a:ea typeface="Cambria Math" panose="02040503050406030204" pitchFamily="18" charset="0"/>
                            </a:rPr>
                            <m:t>𝑹</m:t>
                          </m:r>
                        </m:sub>
                      </m:sSub>
                    </m:oMath>
                  </m:oMathPara>
                </a14:m>
                <a:endParaRPr lang="en-US" dirty="0" smtClean="0"/>
              </a:p>
              <a:p>
                <a:pPr marL="400050" lvl="1" indent="0">
                  <a:buNone/>
                </a:pPr>
                <a14:m>
                  <m:oMathPara xmlns:m="http://schemas.openxmlformats.org/officeDocument/2006/math">
                    <m:oMathParaPr>
                      <m:jc m:val="left"/>
                    </m:oMathParaPr>
                    <m:oMath xmlns:m="http://schemas.openxmlformats.org/officeDocument/2006/math">
                      <m:r>
                        <a:rPr lang="en-US" b="1" i="1" smtClean="0">
                          <a:latin typeface="Cambria Math" panose="02040503050406030204" pitchFamily="18" charset="0"/>
                        </a:rPr>
                        <m:t>𝑺</m:t>
                      </m:r>
                      <m:r>
                        <a:rPr lang="en-US" b="1" i="1" smtClean="0">
                          <a:latin typeface="Cambria Math" panose="02040503050406030204" pitchFamily="18" charset="0"/>
                        </a:rPr>
                        <m:t>=</m:t>
                      </m:r>
                      <m:r>
                        <a:rPr lang="en-US" b="1" i="1" smtClean="0">
                          <a:latin typeface="Cambria Math" panose="02040503050406030204" pitchFamily="18" charset="0"/>
                        </a:rPr>
                        <m:t>𝑺𝒆𝒕𝑨𝒔𝒊𝒅𝒆</m:t>
                      </m:r>
                      <m:r>
                        <a:rPr lang="en-US" b="1" i="1" smtClean="0">
                          <a:latin typeface="Cambria Math" panose="02040503050406030204" pitchFamily="18" charset="0"/>
                        </a:rPr>
                        <m:t>=</m:t>
                      </m:r>
                      <m:r>
                        <a:rPr lang="en-US" b="1" i="1" smtClean="0">
                          <a:latin typeface="Cambria Math" panose="02040503050406030204" pitchFamily="18" charset="0"/>
                        </a:rPr>
                        <m:t>𝟎</m:t>
                      </m:r>
                      <m:r>
                        <a:rPr lang="en-US" b="1" i="1" smtClean="0">
                          <a:latin typeface="Cambria Math" panose="02040503050406030204" pitchFamily="18" charset="0"/>
                        </a:rPr>
                        <m:t>.</m:t>
                      </m:r>
                      <m:r>
                        <a:rPr lang="en-US" b="1" i="1" smtClean="0">
                          <a:latin typeface="Cambria Math" panose="02040503050406030204" pitchFamily="18" charset="0"/>
                        </a:rPr>
                        <m:t>𝟎𝟓</m:t>
                      </m:r>
                      <m:r>
                        <a:rPr lang="en-US" b="1" i="1" smtClean="0">
                          <a:latin typeface="Cambria Math" panose="02040503050406030204" pitchFamily="18" charset="0"/>
                          <a:ea typeface="Cambria Math" panose="02040503050406030204" pitchFamily="18" charset="0"/>
                        </a:rPr>
                        <m:t>×</m:t>
                      </m:r>
                      <m:d>
                        <m:dPr>
                          <m:ctrlPr>
                            <a:rPr lang="en-US" b="1" i="1" smtClean="0">
                              <a:latin typeface="Cambria Math" panose="02040503050406030204" pitchFamily="18" charset="0"/>
                              <a:ea typeface="Cambria Math" panose="02040503050406030204" pitchFamily="18" charset="0"/>
                            </a:rPr>
                          </m:ctrlPr>
                        </m:dPr>
                        <m:e>
                          <m:r>
                            <a:rPr lang="en-US" b="1" i="1" smtClean="0">
                              <a:latin typeface="Cambria Math" panose="02040503050406030204" pitchFamily="18" charset="0"/>
                              <a:ea typeface="Cambria Math" panose="02040503050406030204" pitchFamily="18" charset="0"/>
                            </a:rPr>
                            <m:t>𝑮</m:t>
                          </m:r>
                          <m:r>
                            <a:rPr lang="en-US" b="1" i="1" smtClean="0">
                              <a:latin typeface="Cambria Math" panose="02040503050406030204" pitchFamily="18" charset="0"/>
                              <a:ea typeface="Cambria Math" panose="02040503050406030204" pitchFamily="18" charset="0"/>
                            </a:rPr>
                            <m:t>−</m:t>
                          </m:r>
                          <m:r>
                            <a:rPr lang="en-US" b="1" i="1" smtClean="0">
                              <a:latin typeface="Cambria Math" panose="02040503050406030204" pitchFamily="18" charset="0"/>
                              <a:ea typeface="Cambria Math" panose="02040503050406030204" pitchFamily="18" charset="0"/>
                            </a:rPr>
                            <m:t>𝑾</m:t>
                          </m:r>
                          <m:r>
                            <a:rPr lang="en-US" b="1" i="1" smtClean="0">
                              <a:latin typeface="Cambria Math" panose="02040503050406030204" pitchFamily="18" charset="0"/>
                              <a:ea typeface="Cambria Math" panose="02040503050406030204" pitchFamily="18" charset="0"/>
                            </a:rPr>
                            <m:t>−</m:t>
                          </m:r>
                          <m:r>
                            <a:rPr lang="en-US" b="1" i="1" smtClean="0">
                              <a:latin typeface="Cambria Math" panose="02040503050406030204" pitchFamily="18" charset="0"/>
                              <a:ea typeface="Cambria Math" panose="02040503050406030204" pitchFamily="18" charset="0"/>
                            </a:rPr>
                            <m:t>𝑵𝑴</m:t>
                          </m:r>
                        </m:e>
                      </m:d>
                    </m:oMath>
                  </m:oMathPara>
                </a14:m>
                <a:endParaRPr lang="en-US" dirty="0" smtClean="0"/>
              </a:p>
              <a:p>
                <a:pPr>
                  <a:buFont typeface="Wingdings" panose="05000000000000000000" pitchFamily="2" charset="2"/>
                  <a:buChar char="Ø"/>
                </a:pPr>
                <a:r>
                  <a:rPr lang="en-US" dirty="0" smtClean="0"/>
                  <a:t>Calculate net revenue:</a:t>
                </a:r>
              </a:p>
              <a:p>
                <a:pPr marL="0" indent="0">
                  <a:buNone/>
                </a:pPr>
                <a:r>
                  <a:rPr lang="en-US" dirty="0"/>
                  <a:t>	</a:t>
                </a:r>
                <a14:m>
                  <m:oMath xmlns:m="http://schemas.openxmlformats.org/officeDocument/2006/math">
                    <m:r>
                      <a:rPr lang="en-US" sz="2000" b="1" i="1" smtClean="0">
                        <a:latin typeface="Cambria Math" panose="02040503050406030204" pitchFamily="18" charset="0"/>
                      </a:rPr>
                      <m:t>𝑵𝒆𝒕𝑶𝒑</m:t>
                    </m:r>
                    <m:r>
                      <a:rPr lang="en-US" sz="2000" b="1" i="1" smtClean="0">
                        <a:latin typeface="Cambria Math" panose="02040503050406030204" pitchFamily="18" charset="0"/>
                      </a:rPr>
                      <m:t>=</m:t>
                    </m:r>
                    <m:r>
                      <a:rPr lang="en-US" sz="2000" b="1" i="1" smtClean="0">
                        <a:latin typeface="Cambria Math" panose="02040503050406030204" pitchFamily="18" charset="0"/>
                      </a:rPr>
                      <m:t>𝑮</m:t>
                    </m:r>
                    <m:r>
                      <a:rPr lang="en-US" sz="2000" b="1" i="1" smtClean="0">
                        <a:latin typeface="Cambria Math" panose="02040503050406030204" pitchFamily="18" charset="0"/>
                      </a:rPr>
                      <m:t>−</m:t>
                    </m:r>
                    <m:r>
                      <a:rPr lang="en-US" sz="2000" b="1" i="1" smtClean="0">
                        <a:latin typeface="Cambria Math" panose="02040503050406030204" pitchFamily="18" charset="0"/>
                      </a:rPr>
                      <m:t>𝑾</m:t>
                    </m:r>
                    <m:r>
                      <a:rPr lang="en-US" sz="2000" b="1" i="1" smtClean="0">
                        <a:latin typeface="Cambria Math" panose="02040503050406030204" pitchFamily="18" charset="0"/>
                      </a:rPr>
                      <m:t>−</m:t>
                    </m:r>
                    <m:r>
                      <a:rPr lang="en-US" sz="2000" b="1" i="1" smtClean="0">
                        <a:latin typeface="Cambria Math" panose="02040503050406030204" pitchFamily="18" charset="0"/>
                      </a:rPr>
                      <m:t>𝑵𝑴</m:t>
                    </m:r>
                    <m:r>
                      <a:rPr lang="en-US" sz="2000" b="1" i="1" smtClean="0">
                        <a:latin typeface="Cambria Math" panose="02040503050406030204" pitchFamily="18" charset="0"/>
                      </a:rPr>
                      <m:t>−</m:t>
                    </m:r>
                    <m:r>
                      <a:rPr lang="en-US" sz="2000" b="1" i="1" smtClean="0">
                        <a:latin typeface="Cambria Math" panose="02040503050406030204" pitchFamily="18" charset="0"/>
                      </a:rPr>
                      <m:t>𝑺</m:t>
                    </m:r>
                    <m:r>
                      <a:rPr lang="en-US" sz="2000" b="1" i="1" smtClean="0">
                        <a:latin typeface="Cambria Math" panose="02040503050406030204" pitchFamily="18" charset="0"/>
                      </a:rPr>
                      <m:t>−</m:t>
                    </m:r>
                    <m:r>
                      <a:rPr lang="en-US" sz="2000" b="1" i="1" smtClean="0">
                        <a:latin typeface="Cambria Math" panose="02040503050406030204" pitchFamily="18" charset="0"/>
                      </a:rPr>
                      <m:t>𝑨𝒅𝒅𝒍</m:t>
                    </m:r>
                    <m:r>
                      <a:rPr lang="en-US" sz="2000" b="1" i="1" smtClean="0">
                        <a:latin typeface="Cambria Math" panose="02040503050406030204" pitchFamily="18" charset="0"/>
                      </a:rPr>
                      <m:t>,</m:t>
                    </m:r>
                  </m:oMath>
                </a14:m>
                <a:r>
                  <a:rPr lang="en-US" sz="2000" dirty="0" smtClean="0"/>
                  <a:t> where</a:t>
                </a:r>
              </a:p>
              <a:p>
                <a:pPr marL="0" indent="0">
                  <a:buNone/>
                </a:pPr>
                <a:r>
                  <a:rPr lang="en-US" sz="2000" dirty="0"/>
                  <a:t>	</a:t>
                </a:r>
                <a14:m>
                  <m:oMath xmlns:m="http://schemas.openxmlformats.org/officeDocument/2006/math">
                    <m:r>
                      <a:rPr lang="en-US" sz="2000" b="1" i="1" smtClean="0">
                        <a:latin typeface="Cambria Math" panose="02040503050406030204" pitchFamily="18" charset="0"/>
                      </a:rPr>
                      <m:t>𝑨𝒅𝒅𝒍</m:t>
                    </m:r>
                    <m:r>
                      <a:rPr lang="en-US" sz="2000" b="1" i="1" smtClean="0">
                        <a:latin typeface="Cambria Math" panose="02040503050406030204" pitchFamily="18" charset="0"/>
                      </a:rPr>
                      <m:t>=</m:t>
                    </m:r>
                    <m:r>
                      <a:rPr lang="en-US" sz="2000" b="1" i="1" smtClean="0">
                        <a:latin typeface="Cambria Math" panose="02040503050406030204" pitchFamily="18" charset="0"/>
                      </a:rPr>
                      <m:t>𝑨𝒅𝒅𝒊𝒕𝒊𝒐𝒏𝒂𝒍</m:t>
                    </m:r>
                    <m:r>
                      <a:rPr lang="en-US" sz="2000" b="1" i="1" smtClean="0">
                        <a:latin typeface="Cambria Math" panose="02040503050406030204" pitchFamily="18" charset="0"/>
                      </a:rPr>
                      <m:t> </m:t>
                    </m:r>
                    <m:r>
                      <a:rPr lang="en-US" sz="2000" b="1" i="1" smtClean="0">
                        <a:latin typeface="Cambria Math" panose="02040503050406030204" pitchFamily="18" charset="0"/>
                      </a:rPr>
                      <m:t>𝑨𝒊𝒅</m:t>
                    </m:r>
                    <m:r>
                      <a:rPr lang="en-US" sz="2000" b="1" i="1" smtClean="0">
                        <a:latin typeface="Cambria Math" panose="02040503050406030204" pitchFamily="18" charset="0"/>
                      </a:rPr>
                      <m:t> </m:t>
                    </m:r>
                    <m:r>
                      <a:rPr lang="en-US" sz="2000" b="1" i="1" smtClean="0">
                        <a:latin typeface="Cambria Math" panose="02040503050406030204" pitchFamily="18" charset="0"/>
                      </a:rPr>
                      <m:t>𝑷𝒐𝒐𝒍</m:t>
                    </m:r>
                  </m:oMath>
                </a14:m>
                <a:r>
                  <a:rPr lang="en-US" sz="2000" dirty="0" smtClean="0"/>
                  <a:t> (from </a:t>
                </a:r>
                <a:r>
                  <a:rPr lang="en-US" sz="2000" dirty="0" err="1" smtClean="0"/>
                  <a:t>OPB_AdditionalAidPool</a:t>
                </a:r>
                <a:r>
                  <a:rPr lang="en-US" sz="2000" dirty="0" smtClean="0"/>
                  <a:t>)</a:t>
                </a:r>
              </a:p>
            </p:txBody>
          </p:sp>
        </mc:Choice>
        <mc:Fallback xmlns="">
          <p:sp>
            <p:nvSpPr>
              <p:cNvPr id="3" name="Text Placeholder 2"/>
              <p:cNvSpPr>
                <a:spLocks noGrp="1" noRot="1" noChangeAspect="1" noMove="1" noResize="1" noEditPoints="1" noAdjustHandles="1" noChangeArrowheads="1" noChangeShapeType="1" noTextEdit="1"/>
              </p:cNvSpPr>
              <p:nvPr>
                <p:ph type="body" sz="quarter" idx="11"/>
              </p:nvPr>
            </p:nvSpPr>
            <p:spPr>
              <a:blipFill>
                <a:blip r:embed="rId2"/>
                <a:stretch>
                  <a:fillRect l="-967" t="-1062"/>
                </a:stretch>
              </a:blipFill>
            </p:spPr>
            <p:txBody>
              <a:bodyPr/>
              <a:lstStyle/>
              <a:p>
                <a:r>
                  <a:rPr lang="en-US">
                    <a:noFill/>
                  </a:rPr>
                  <a:t> </a:t>
                </a:r>
              </a:p>
            </p:txBody>
          </p:sp>
        </mc:Fallback>
      </mc:AlternateContent>
    </p:spTree>
    <p:extLst>
      <p:ext uri="{BB962C8B-B14F-4D97-AF65-F5344CB8AC3E}">
        <p14:creationId xmlns:p14="http://schemas.microsoft.com/office/powerpoint/2010/main" val="11519159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a:bodyPr>
          <a:lstStyle/>
          <a:p>
            <a:r>
              <a:rPr lang="en-US" dirty="0" smtClean="0"/>
              <a:t>Fourth: Calibration</a:t>
            </a:r>
            <a:endParaRPr lang="en-US" dirty="0"/>
          </a:p>
        </p:txBody>
      </p:sp>
      <p:sp>
        <p:nvSpPr>
          <p:cNvPr id="3" name="Text Placeholder 2"/>
          <p:cNvSpPr>
            <a:spLocks noGrp="1"/>
          </p:cNvSpPr>
          <p:nvPr>
            <p:ph type="body" sz="quarter" idx="11"/>
          </p:nvPr>
        </p:nvSpPr>
        <p:spPr/>
        <p:txBody>
          <a:bodyPr/>
          <a:lstStyle/>
          <a:p>
            <a:pPr>
              <a:buFont typeface="Wingdings" panose="05000000000000000000" pitchFamily="2" charset="2"/>
              <a:buChar char="Ø"/>
            </a:pPr>
            <a:r>
              <a:rPr lang="en-US" dirty="0" smtClean="0"/>
              <a:t>There is a difference between the amount of revenue we calculate and the amount we receive because:</a:t>
            </a:r>
          </a:p>
          <a:p>
            <a:pPr lvl="1">
              <a:buFont typeface="Wingdings" panose="05000000000000000000" pitchFamily="2" charset="2"/>
              <a:buChar char="Ø"/>
            </a:pPr>
            <a:r>
              <a:rPr lang="en-US" dirty="0" smtClean="0"/>
              <a:t>We calculate gross revenue based on census day enrollment</a:t>
            </a:r>
          </a:p>
          <a:p>
            <a:pPr lvl="1">
              <a:buFont typeface="Wingdings" panose="05000000000000000000" pitchFamily="2" charset="2"/>
              <a:buChar char="Ø"/>
            </a:pPr>
            <a:r>
              <a:rPr lang="en-US" dirty="0" smtClean="0"/>
              <a:t>People may not pay in the quarter in which they are enrolled; people from prior quarters may pay in this quarter</a:t>
            </a:r>
          </a:p>
          <a:p>
            <a:pPr>
              <a:buFont typeface="Wingdings" panose="05000000000000000000" pitchFamily="2" charset="2"/>
              <a:buChar char="Ø"/>
            </a:pPr>
            <a:r>
              <a:rPr lang="en-US" dirty="0" smtClean="0"/>
              <a:t>For purposes of calculating true-up, we do calibration, which is detailed in the documentation, SQL, and Access.</a:t>
            </a:r>
          </a:p>
          <a:p>
            <a:pPr lvl="1">
              <a:buFont typeface="Wingdings" panose="05000000000000000000" pitchFamily="2" charset="2"/>
              <a:buChar char="Ø"/>
            </a:pPr>
            <a:r>
              <a:rPr lang="en-US" dirty="0" smtClean="0"/>
              <a:t>Calibration factors are usually around 0.995, so it is not necessary to use the calibration factor when doing projections.</a:t>
            </a:r>
            <a:endParaRPr lang="en-US" dirty="0"/>
          </a:p>
        </p:txBody>
      </p:sp>
    </p:spTree>
    <p:extLst>
      <p:ext uri="{BB962C8B-B14F-4D97-AF65-F5344CB8AC3E}">
        <p14:creationId xmlns:p14="http://schemas.microsoft.com/office/powerpoint/2010/main" val="21025422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671757" y="978408"/>
            <a:ext cx="6972300" cy="2720601"/>
          </a:xfrm>
        </p:spPr>
        <p:txBody>
          <a:bodyPr>
            <a:normAutofit/>
          </a:bodyPr>
          <a:lstStyle/>
          <a:p>
            <a:r>
              <a:rPr lang="en-US" sz="3600" dirty="0" smtClean="0"/>
              <a:t>Calculating the distribution of net revenue from each tuition group that will go to each school/college</a:t>
            </a:r>
            <a:endParaRPr lang="en-US" sz="3600" dirty="0"/>
          </a:p>
        </p:txBody>
      </p:sp>
    </p:spTree>
    <p:extLst>
      <p:ext uri="{BB962C8B-B14F-4D97-AF65-F5344CB8AC3E}">
        <p14:creationId xmlns:p14="http://schemas.microsoft.com/office/powerpoint/2010/main" val="23846569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Current rules</a:t>
            </a:r>
            <a:endParaRPr lang="en-US" dirty="0"/>
          </a:p>
        </p:txBody>
      </p:sp>
      <p:sp>
        <p:nvSpPr>
          <p:cNvPr id="3" name="Text Placeholder 2"/>
          <p:cNvSpPr>
            <a:spLocks noGrp="1"/>
          </p:cNvSpPr>
          <p:nvPr>
            <p:ph type="body" sz="quarter" idx="11"/>
          </p:nvPr>
        </p:nvSpPr>
        <p:spPr/>
        <p:txBody>
          <a:bodyPr/>
          <a:lstStyle/>
          <a:p>
            <a:pPr>
              <a:buFont typeface="Wingdings" panose="05000000000000000000" pitchFamily="2" charset="2"/>
              <a:buChar char="Ø"/>
            </a:pPr>
            <a:r>
              <a:rPr lang="en-US" dirty="0" smtClean="0"/>
              <a:t>70% of net operating fee revenue is distributed to units</a:t>
            </a:r>
          </a:p>
          <a:p>
            <a:pPr lvl="1">
              <a:buFont typeface="Wingdings" panose="05000000000000000000" pitchFamily="2" charset="2"/>
              <a:buChar char="Ø"/>
            </a:pPr>
            <a:r>
              <a:rPr lang="en-US" dirty="0" smtClean="0"/>
              <a:t>Undergrad:</a:t>
            </a:r>
          </a:p>
          <a:p>
            <a:pPr lvl="2">
              <a:buFont typeface="Wingdings" panose="05000000000000000000" pitchFamily="2" charset="2"/>
              <a:buChar char="Ø"/>
            </a:pPr>
            <a:r>
              <a:rPr lang="en-US" dirty="0" smtClean="0"/>
              <a:t>80</a:t>
            </a:r>
            <a:r>
              <a:rPr lang="en-US" dirty="0" smtClean="0"/>
              <a:t>% SCH, </a:t>
            </a:r>
            <a:r>
              <a:rPr lang="en-US" dirty="0" smtClean="0"/>
              <a:t>20</a:t>
            </a:r>
            <a:r>
              <a:rPr lang="en-US" dirty="0" smtClean="0"/>
              <a:t>% degree majors</a:t>
            </a:r>
          </a:p>
          <a:p>
            <a:pPr lvl="1">
              <a:buFont typeface="Wingdings" panose="05000000000000000000" pitchFamily="2" charset="2"/>
              <a:buChar char="Ø"/>
            </a:pPr>
            <a:r>
              <a:rPr lang="en-US" dirty="0" smtClean="0"/>
              <a:t>Grad/Professional:</a:t>
            </a:r>
          </a:p>
          <a:p>
            <a:pPr lvl="2">
              <a:buFont typeface="Wingdings" panose="05000000000000000000" pitchFamily="2" charset="2"/>
              <a:buChar char="Ø"/>
            </a:pPr>
            <a:r>
              <a:rPr lang="en-US" dirty="0" smtClean="0"/>
              <a:t>80</a:t>
            </a:r>
            <a:r>
              <a:rPr lang="en-US" dirty="0" smtClean="0"/>
              <a:t>% SCH, </a:t>
            </a:r>
            <a:r>
              <a:rPr lang="en-US" dirty="0" smtClean="0"/>
              <a:t>20</a:t>
            </a:r>
            <a:r>
              <a:rPr lang="en-US" dirty="0" smtClean="0"/>
              <a:t>% major enrollments</a:t>
            </a:r>
          </a:p>
        </p:txBody>
      </p:sp>
    </p:spTree>
    <p:extLst>
      <p:ext uri="{BB962C8B-B14F-4D97-AF65-F5344CB8AC3E}">
        <p14:creationId xmlns:p14="http://schemas.microsoft.com/office/powerpoint/2010/main" val="1678670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Net op fee revenue from each tuition group</a:t>
            </a:r>
            <a:endParaRPr lang="en-US" dirty="0"/>
          </a:p>
        </p:txBody>
      </p:sp>
      <p:sp>
        <p:nvSpPr>
          <p:cNvPr id="4" name="Rectangle 3"/>
          <p:cNvSpPr/>
          <p:nvPr/>
        </p:nvSpPr>
        <p:spPr>
          <a:xfrm>
            <a:off x="883222" y="1554480"/>
            <a:ext cx="1095756" cy="4590288"/>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bg2"/>
                </a:solidFill>
              </a:rPr>
              <a:t>Undergrad</a:t>
            </a:r>
            <a:endParaRPr lang="en-US" sz="1200" dirty="0">
              <a:solidFill>
                <a:schemeClr val="bg2"/>
              </a:solidFill>
            </a:endParaRPr>
          </a:p>
        </p:txBody>
      </p:sp>
      <p:sp>
        <p:nvSpPr>
          <p:cNvPr id="5" name="Rectangle 4"/>
          <p:cNvSpPr/>
          <p:nvPr/>
        </p:nvSpPr>
        <p:spPr>
          <a:xfrm>
            <a:off x="4258882" y="4654296"/>
            <a:ext cx="1190212" cy="1490472"/>
          </a:xfrm>
          <a:prstGeom prst="rec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2"/>
                </a:solidFill>
              </a:rPr>
              <a:t>Grad (PhD)</a:t>
            </a:r>
            <a:endParaRPr lang="en-US" sz="1400" dirty="0">
              <a:solidFill>
                <a:schemeClr val="bg2"/>
              </a:solidFill>
            </a:endParaRPr>
          </a:p>
        </p:txBody>
      </p:sp>
      <p:sp>
        <p:nvSpPr>
          <p:cNvPr id="6" name="Rectangle 5"/>
          <p:cNvSpPr/>
          <p:nvPr/>
        </p:nvSpPr>
        <p:spPr>
          <a:xfrm>
            <a:off x="2387410" y="5157216"/>
            <a:ext cx="1300734" cy="98755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smtClean="0">
                <a:solidFill>
                  <a:schemeClr val="bg2"/>
                </a:solidFill>
              </a:rPr>
              <a:t>MD</a:t>
            </a:r>
            <a:endParaRPr lang="en-US" sz="1400" b="1" dirty="0">
              <a:solidFill>
                <a:schemeClr val="bg2"/>
              </a:solidFill>
            </a:endParaRPr>
          </a:p>
        </p:txBody>
      </p:sp>
      <p:sp>
        <p:nvSpPr>
          <p:cNvPr id="7" name="Rectangle 6"/>
          <p:cNvSpPr/>
          <p:nvPr/>
        </p:nvSpPr>
        <p:spPr>
          <a:xfrm>
            <a:off x="5968048" y="5413248"/>
            <a:ext cx="1158240" cy="731520"/>
          </a:xfrm>
          <a:prstGeom prst="rect">
            <a:avLst/>
          </a:prstGeom>
          <a:solidFill>
            <a:schemeClr val="tx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bg2"/>
                </a:solidFill>
              </a:rPr>
              <a:t>Engineering Masters</a:t>
            </a:r>
            <a:endParaRPr lang="en-US" sz="1200" dirty="0">
              <a:solidFill>
                <a:schemeClr val="bg2"/>
              </a:solidFill>
            </a:endParaRPr>
          </a:p>
        </p:txBody>
      </p:sp>
    </p:spTree>
    <p:extLst>
      <p:ext uri="{BB962C8B-B14F-4D97-AF65-F5344CB8AC3E}">
        <p14:creationId xmlns:p14="http://schemas.microsoft.com/office/powerpoint/2010/main" val="8724250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671757" y="155448"/>
            <a:ext cx="8184662" cy="1208060"/>
          </a:xfrm>
        </p:spPr>
        <p:txBody>
          <a:bodyPr>
            <a:normAutofit/>
          </a:bodyPr>
          <a:lstStyle/>
          <a:p>
            <a:r>
              <a:rPr lang="en-US" dirty="0" smtClean="0"/>
              <a:t>70 % of Net revenue pools</a:t>
            </a:r>
            <a:endParaRPr lang="en-US" dirty="0"/>
          </a:p>
        </p:txBody>
      </p:sp>
      <p:sp>
        <p:nvSpPr>
          <p:cNvPr id="4" name="Rectangle 3"/>
          <p:cNvSpPr/>
          <p:nvPr/>
        </p:nvSpPr>
        <p:spPr>
          <a:xfrm>
            <a:off x="883222" y="2386584"/>
            <a:ext cx="1095756" cy="3566160"/>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bg2"/>
                </a:solidFill>
              </a:rPr>
              <a:t>Undergrad</a:t>
            </a:r>
            <a:endParaRPr lang="en-US" sz="1200" dirty="0">
              <a:solidFill>
                <a:schemeClr val="bg2"/>
              </a:solidFill>
            </a:endParaRPr>
          </a:p>
        </p:txBody>
      </p:sp>
      <p:sp>
        <p:nvSpPr>
          <p:cNvPr id="5" name="Rectangle 4"/>
          <p:cNvSpPr/>
          <p:nvPr/>
        </p:nvSpPr>
        <p:spPr>
          <a:xfrm>
            <a:off x="4232990" y="4599432"/>
            <a:ext cx="1190212" cy="1353312"/>
          </a:xfrm>
          <a:prstGeom prst="rec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2"/>
                </a:solidFill>
              </a:rPr>
              <a:t>Grad (PhD)</a:t>
            </a:r>
            <a:endParaRPr lang="en-US" sz="1400" dirty="0">
              <a:solidFill>
                <a:schemeClr val="bg2"/>
              </a:solidFill>
            </a:endParaRPr>
          </a:p>
        </p:txBody>
      </p:sp>
      <p:sp>
        <p:nvSpPr>
          <p:cNvPr id="6" name="Rectangle 5"/>
          <p:cNvSpPr/>
          <p:nvPr/>
        </p:nvSpPr>
        <p:spPr>
          <a:xfrm>
            <a:off x="2387410" y="5230368"/>
            <a:ext cx="1300734" cy="722376"/>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smtClean="0">
                <a:solidFill>
                  <a:schemeClr val="bg2"/>
                </a:solidFill>
              </a:rPr>
              <a:t>MD</a:t>
            </a:r>
            <a:endParaRPr lang="en-US" sz="1400" b="1" dirty="0">
              <a:solidFill>
                <a:schemeClr val="bg2"/>
              </a:solidFill>
            </a:endParaRPr>
          </a:p>
        </p:txBody>
      </p:sp>
      <p:sp>
        <p:nvSpPr>
          <p:cNvPr id="7" name="Rectangle 6"/>
          <p:cNvSpPr/>
          <p:nvPr/>
        </p:nvSpPr>
        <p:spPr>
          <a:xfrm>
            <a:off x="5968048" y="5413248"/>
            <a:ext cx="1158240" cy="530352"/>
          </a:xfrm>
          <a:prstGeom prst="rect">
            <a:avLst/>
          </a:prstGeom>
          <a:solidFill>
            <a:schemeClr val="tx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bg2"/>
                </a:solidFill>
              </a:rPr>
              <a:t>Engineering Masters</a:t>
            </a:r>
            <a:endParaRPr lang="en-US" sz="1200" dirty="0">
              <a:solidFill>
                <a:schemeClr val="bg2"/>
              </a:solidFill>
            </a:endParaRPr>
          </a:p>
        </p:txBody>
      </p:sp>
    </p:spTree>
    <p:extLst>
      <p:ext uri="{BB962C8B-B14F-4D97-AF65-F5344CB8AC3E}">
        <p14:creationId xmlns:p14="http://schemas.microsoft.com/office/powerpoint/2010/main" val="14371266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671757" y="155448"/>
            <a:ext cx="8184662" cy="1208060"/>
          </a:xfrm>
        </p:spPr>
        <p:txBody>
          <a:bodyPr>
            <a:normAutofit/>
          </a:bodyPr>
          <a:lstStyle/>
          <a:p>
            <a:r>
              <a:rPr lang="en-US" dirty="0" smtClean="0"/>
              <a:t>Distribution of each pool</a:t>
            </a:r>
            <a:endParaRPr lang="en-US" dirty="0"/>
          </a:p>
        </p:txBody>
      </p:sp>
      <p:sp>
        <p:nvSpPr>
          <p:cNvPr id="5" name="Rectangle 4"/>
          <p:cNvSpPr/>
          <p:nvPr/>
        </p:nvSpPr>
        <p:spPr>
          <a:xfrm>
            <a:off x="4435014" y="4632488"/>
            <a:ext cx="1190212" cy="260353"/>
          </a:xfrm>
          <a:prstGeom prst="rec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2"/>
                </a:solidFill>
              </a:rPr>
              <a:t>College 3</a:t>
            </a:r>
            <a:endParaRPr lang="en-US" sz="1400" dirty="0">
              <a:solidFill>
                <a:schemeClr val="bg2"/>
              </a:solidFill>
            </a:endParaRPr>
          </a:p>
        </p:txBody>
      </p:sp>
      <p:sp>
        <p:nvSpPr>
          <p:cNvPr id="7" name="Rectangle 6"/>
          <p:cNvSpPr/>
          <p:nvPr/>
        </p:nvSpPr>
        <p:spPr>
          <a:xfrm>
            <a:off x="5968048" y="5504688"/>
            <a:ext cx="1158240" cy="438912"/>
          </a:xfrm>
          <a:prstGeom prst="rect">
            <a:avLst/>
          </a:prstGeom>
          <a:solidFill>
            <a:schemeClr val="tx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bg2"/>
                </a:solidFill>
              </a:rPr>
              <a:t>College 3</a:t>
            </a:r>
            <a:endParaRPr lang="en-US" sz="1200" dirty="0">
              <a:solidFill>
                <a:schemeClr val="bg2"/>
              </a:solidFill>
            </a:endParaRPr>
          </a:p>
        </p:txBody>
      </p:sp>
      <p:sp>
        <p:nvSpPr>
          <p:cNvPr id="8" name="Rectangle 7"/>
          <p:cNvSpPr/>
          <p:nvPr/>
        </p:nvSpPr>
        <p:spPr>
          <a:xfrm>
            <a:off x="906219" y="2289206"/>
            <a:ext cx="1095756" cy="2066544"/>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bg2"/>
                </a:solidFill>
              </a:rPr>
              <a:t>College 1</a:t>
            </a:r>
            <a:endParaRPr lang="en-US" sz="1200" dirty="0">
              <a:solidFill>
                <a:schemeClr val="bg2"/>
              </a:solidFill>
            </a:endParaRPr>
          </a:p>
        </p:txBody>
      </p:sp>
      <p:sp>
        <p:nvSpPr>
          <p:cNvPr id="9" name="Rectangle 8"/>
          <p:cNvSpPr/>
          <p:nvPr/>
        </p:nvSpPr>
        <p:spPr>
          <a:xfrm>
            <a:off x="906219" y="4364667"/>
            <a:ext cx="1095756" cy="814868"/>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bg2"/>
                </a:solidFill>
              </a:rPr>
              <a:t>College 2</a:t>
            </a:r>
            <a:endParaRPr lang="en-US" sz="1200" dirty="0">
              <a:solidFill>
                <a:schemeClr val="bg2"/>
              </a:solidFill>
            </a:endParaRPr>
          </a:p>
        </p:txBody>
      </p:sp>
      <p:sp>
        <p:nvSpPr>
          <p:cNvPr id="10" name="Rectangle 9"/>
          <p:cNvSpPr/>
          <p:nvPr/>
        </p:nvSpPr>
        <p:spPr>
          <a:xfrm>
            <a:off x="906219" y="5187197"/>
            <a:ext cx="1095756" cy="675159"/>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bg2"/>
                </a:solidFill>
              </a:rPr>
              <a:t>College 3</a:t>
            </a:r>
            <a:endParaRPr lang="en-US" sz="1200" dirty="0">
              <a:solidFill>
                <a:schemeClr val="bg2"/>
              </a:solidFill>
            </a:endParaRPr>
          </a:p>
        </p:txBody>
      </p:sp>
      <p:sp>
        <p:nvSpPr>
          <p:cNvPr id="11" name="Rectangle 10"/>
          <p:cNvSpPr/>
          <p:nvPr/>
        </p:nvSpPr>
        <p:spPr>
          <a:xfrm>
            <a:off x="2500290" y="5139980"/>
            <a:ext cx="1160462" cy="611596"/>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2"/>
                </a:solidFill>
              </a:rPr>
              <a:t>College 2</a:t>
            </a:r>
            <a:endParaRPr lang="en-US" sz="1400" dirty="0">
              <a:solidFill>
                <a:schemeClr val="bg2"/>
              </a:solidFill>
            </a:endParaRPr>
          </a:p>
        </p:txBody>
      </p:sp>
      <p:sp>
        <p:nvSpPr>
          <p:cNvPr id="12" name="Rectangle 11"/>
          <p:cNvSpPr/>
          <p:nvPr/>
        </p:nvSpPr>
        <p:spPr>
          <a:xfrm flipV="1">
            <a:off x="2497647" y="5085117"/>
            <a:ext cx="1160462" cy="45719"/>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b="1" dirty="0">
              <a:solidFill>
                <a:schemeClr val="bg2"/>
              </a:solidFill>
            </a:endParaRPr>
          </a:p>
        </p:txBody>
      </p:sp>
      <p:sp>
        <p:nvSpPr>
          <p:cNvPr id="14" name="Rectangle 13"/>
          <p:cNvSpPr/>
          <p:nvPr/>
        </p:nvSpPr>
        <p:spPr>
          <a:xfrm>
            <a:off x="2492800" y="5751576"/>
            <a:ext cx="1160462" cy="110780"/>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b="1" dirty="0">
              <a:solidFill>
                <a:schemeClr val="bg2"/>
              </a:solidFill>
            </a:endParaRPr>
          </a:p>
        </p:txBody>
      </p:sp>
      <p:sp>
        <p:nvSpPr>
          <p:cNvPr id="3" name="TextBox 2"/>
          <p:cNvSpPr txBox="1"/>
          <p:nvPr/>
        </p:nvSpPr>
        <p:spPr>
          <a:xfrm>
            <a:off x="3185264" y="4630128"/>
            <a:ext cx="950976" cy="307777"/>
          </a:xfrm>
          <a:prstGeom prst="rect">
            <a:avLst/>
          </a:prstGeom>
          <a:noFill/>
        </p:spPr>
        <p:txBody>
          <a:bodyPr wrap="square" rtlCol="0">
            <a:spAutoFit/>
          </a:bodyPr>
          <a:lstStyle/>
          <a:p>
            <a:r>
              <a:rPr lang="en-US" sz="1400" dirty="0" smtClean="0"/>
              <a:t>College 1</a:t>
            </a:r>
            <a:endParaRPr lang="en-US" sz="1400" dirty="0"/>
          </a:p>
        </p:txBody>
      </p:sp>
      <p:sp>
        <p:nvSpPr>
          <p:cNvPr id="15" name="TextBox 14"/>
          <p:cNvSpPr txBox="1"/>
          <p:nvPr/>
        </p:nvSpPr>
        <p:spPr>
          <a:xfrm>
            <a:off x="3231158" y="6065662"/>
            <a:ext cx="950976" cy="307777"/>
          </a:xfrm>
          <a:prstGeom prst="rect">
            <a:avLst/>
          </a:prstGeom>
          <a:noFill/>
        </p:spPr>
        <p:txBody>
          <a:bodyPr wrap="square" rtlCol="0">
            <a:spAutoFit/>
          </a:bodyPr>
          <a:lstStyle/>
          <a:p>
            <a:r>
              <a:rPr lang="en-US" sz="1400" dirty="0" smtClean="0"/>
              <a:t>College 3</a:t>
            </a:r>
            <a:endParaRPr lang="en-US" sz="1400" dirty="0"/>
          </a:p>
        </p:txBody>
      </p:sp>
      <p:cxnSp>
        <p:nvCxnSpPr>
          <p:cNvPr id="17" name="Straight Connector 16"/>
          <p:cNvCxnSpPr/>
          <p:nvPr/>
        </p:nvCxnSpPr>
        <p:spPr>
          <a:xfrm>
            <a:off x="3429924" y="5934982"/>
            <a:ext cx="81649" cy="145252"/>
          </a:xfrm>
          <a:prstGeom prst="line">
            <a:avLst/>
          </a:prstGeom>
          <a:ln w="12700"/>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V="1">
            <a:off x="3385128" y="4888743"/>
            <a:ext cx="89592" cy="169452"/>
          </a:xfrm>
          <a:prstGeom prst="line">
            <a:avLst/>
          </a:prstGeom>
          <a:ln w="12700"/>
        </p:spPr>
        <p:style>
          <a:lnRef idx="2">
            <a:schemeClr val="accent1"/>
          </a:lnRef>
          <a:fillRef idx="0">
            <a:schemeClr val="accent1"/>
          </a:fillRef>
          <a:effectRef idx="1">
            <a:schemeClr val="accent1"/>
          </a:effectRef>
          <a:fontRef idx="minor">
            <a:schemeClr val="tx1"/>
          </a:fontRef>
        </p:style>
      </p:cxnSp>
      <p:sp>
        <p:nvSpPr>
          <p:cNvPr id="20" name="Rectangle 19"/>
          <p:cNvSpPr/>
          <p:nvPr/>
        </p:nvSpPr>
        <p:spPr>
          <a:xfrm flipV="1">
            <a:off x="5968048" y="5373677"/>
            <a:ext cx="1158240" cy="45719"/>
          </a:xfrm>
          <a:prstGeom prst="rect">
            <a:avLst/>
          </a:prstGeom>
          <a:solidFill>
            <a:schemeClr val="tx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solidFill>
                <a:schemeClr val="bg2"/>
              </a:solidFill>
            </a:endParaRPr>
          </a:p>
        </p:txBody>
      </p:sp>
      <p:sp>
        <p:nvSpPr>
          <p:cNvPr id="21" name="Rectangle 20"/>
          <p:cNvSpPr/>
          <p:nvPr/>
        </p:nvSpPr>
        <p:spPr>
          <a:xfrm flipV="1">
            <a:off x="5968048" y="5442729"/>
            <a:ext cx="1158240" cy="45719"/>
          </a:xfrm>
          <a:prstGeom prst="rect">
            <a:avLst/>
          </a:prstGeom>
          <a:solidFill>
            <a:schemeClr val="tx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solidFill>
                <a:schemeClr val="bg2"/>
              </a:solidFill>
            </a:endParaRPr>
          </a:p>
        </p:txBody>
      </p:sp>
      <p:sp>
        <p:nvSpPr>
          <p:cNvPr id="22" name="TextBox 21"/>
          <p:cNvSpPr txBox="1"/>
          <p:nvPr/>
        </p:nvSpPr>
        <p:spPr>
          <a:xfrm>
            <a:off x="7304392" y="5204475"/>
            <a:ext cx="950976" cy="307777"/>
          </a:xfrm>
          <a:prstGeom prst="rect">
            <a:avLst/>
          </a:prstGeom>
          <a:noFill/>
        </p:spPr>
        <p:txBody>
          <a:bodyPr wrap="square" rtlCol="0">
            <a:spAutoFit/>
          </a:bodyPr>
          <a:lstStyle/>
          <a:p>
            <a:r>
              <a:rPr lang="en-US" sz="1400" dirty="0" smtClean="0"/>
              <a:t>College 1</a:t>
            </a:r>
            <a:endParaRPr lang="en-US" sz="1400" dirty="0"/>
          </a:p>
        </p:txBody>
      </p:sp>
      <p:sp>
        <p:nvSpPr>
          <p:cNvPr id="23" name="TextBox 22"/>
          <p:cNvSpPr txBox="1"/>
          <p:nvPr/>
        </p:nvSpPr>
        <p:spPr>
          <a:xfrm>
            <a:off x="7373288" y="5442729"/>
            <a:ext cx="950976" cy="307777"/>
          </a:xfrm>
          <a:prstGeom prst="rect">
            <a:avLst/>
          </a:prstGeom>
          <a:noFill/>
        </p:spPr>
        <p:txBody>
          <a:bodyPr wrap="square" rtlCol="0">
            <a:spAutoFit/>
          </a:bodyPr>
          <a:lstStyle/>
          <a:p>
            <a:r>
              <a:rPr lang="en-US" sz="1400" dirty="0" smtClean="0"/>
              <a:t>College 2</a:t>
            </a:r>
            <a:endParaRPr lang="en-US" sz="1400" dirty="0"/>
          </a:p>
        </p:txBody>
      </p:sp>
      <p:cxnSp>
        <p:nvCxnSpPr>
          <p:cNvPr id="26" name="Straight Connector 25"/>
          <p:cNvCxnSpPr>
            <a:endCxn id="22" idx="1"/>
          </p:cNvCxnSpPr>
          <p:nvPr/>
        </p:nvCxnSpPr>
        <p:spPr>
          <a:xfrm flipV="1">
            <a:off x="7153360" y="5358364"/>
            <a:ext cx="151032" cy="56333"/>
          </a:xfrm>
          <a:prstGeom prst="line">
            <a:avLst/>
          </a:prstGeom>
          <a:ln w="12700"/>
        </p:spPr>
        <p:style>
          <a:lnRef idx="2">
            <a:schemeClr val="accent1"/>
          </a:lnRef>
          <a:fillRef idx="0">
            <a:schemeClr val="accent1"/>
          </a:fillRef>
          <a:effectRef idx="1">
            <a:schemeClr val="accent1"/>
          </a:effectRef>
          <a:fontRef idx="minor">
            <a:schemeClr val="tx1"/>
          </a:fontRef>
        </p:style>
      </p:cxnSp>
      <p:cxnSp>
        <p:nvCxnSpPr>
          <p:cNvPr id="27" name="Straight Connector 26"/>
          <p:cNvCxnSpPr>
            <a:endCxn id="23" idx="1"/>
          </p:cNvCxnSpPr>
          <p:nvPr/>
        </p:nvCxnSpPr>
        <p:spPr>
          <a:xfrm>
            <a:off x="7143544" y="5502003"/>
            <a:ext cx="229744" cy="94615"/>
          </a:xfrm>
          <a:prstGeom prst="line">
            <a:avLst/>
          </a:prstGeom>
          <a:ln w="12700"/>
        </p:spPr>
        <p:style>
          <a:lnRef idx="2">
            <a:schemeClr val="accent1"/>
          </a:lnRef>
          <a:fillRef idx="0">
            <a:schemeClr val="accent1"/>
          </a:fillRef>
          <a:effectRef idx="1">
            <a:schemeClr val="accent1"/>
          </a:effectRef>
          <a:fontRef idx="minor">
            <a:schemeClr val="tx1"/>
          </a:fontRef>
        </p:style>
      </p:cxnSp>
      <p:sp>
        <p:nvSpPr>
          <p:cNvPr id="33" name="TextBox 32"/>
          <p:cNvSpPr txBox="1"/>
          <p:nvPr/>
        </p:nvSpPr>
        <p:spPr>
          <a:xfrm>
            <a:off x="817317" y="6342701"/>
            <a:ext cx="1339923" cy="307777"/>
          </a:xfrm>
          <a:prstGeom prst="rect">
            <a:avLst/>
          </a:prstGeom>
          <a:noFill/>
        </p:spPr>
        <p:txBody>
          <a:bodyPr wrap="square" rtlCol="0">
            <a:spAutoFit/>
          </a:bodyPr>
          <a:lstStyle/>
          <a:p>
            <a:r>
              <a:rPr lang="en-US" sz="1400" dirty="0" smtClean="0"/>
              <a:t>Undergrad</a:t>
            </a:r>
            <a:endParaRPr lang="en-US" sz="1400" dirty="0"/>
          </a:p>
        </p:txBody>
      </p:sp>
      <p:sp>
        <p:nvSpPr>
          <p:cNvPr id="34" name="TextBox 33"/>
          <p:cNvSpPr txBox="1"/>
          <p:nvPr/>
        </p:nvSpPr>
        <p:spPr>
          <a:xfrm>
            <a:off x="4502411" y="6366710"/>
            <a:ext cx="1339923" cy="307777"/>
          </a:xfrm>
          <a:prstGeom prst="rect">
            <a:avLst/>
          </a:prstGeom>
          <a:noFill/>
        </p:spPr>
        <p:txBody>
          <a:bodyPr wrap="square" rtlCol="0">
            <a:spAutoFit/>
          </a:bodyPr>
          <a:lstStyle/>
          <a:p>
            <a:r>
              <a:rPr lang="en-US" sz="1400" dirty="0" smtClean="0"/>
              <a:t>Grad (PhD)</a:t>
            </a:r>
            <a:endParaRPr lang="en-US" sz="1400" dirty="0"/>
          </a:p>
        </p:txBody>
      </p:sp>
      <p:sp>
        <p:nvSpPr>
          <p:cNvPr id="35" name="TextBox 34"/>
          <p:cNvSpPr txBox="1"/>
          <p:nvPr/>
        </p:nvSpPr>
        <p:spPr>
          <a:xfrm>
            <a:off x="2715167" y="6351658"/>
            <a:ext cx="1339923" cy="307777"/>
          </a:xfrm>
          <a:prstGeom prst="rect">
            <a:avLst/>
          </a:prstGeom>
          <a:noFill/>
        </p:spPr>
        <p:txBody>
          <a:bodyPr wrap="square" rtlCol="0">
            <a:spAutoFit/>
          </a:bodyPr>
          <a:lstStyle/>
          <a:p>
            <a:r>
              <a:rPr lang="en-US" sz="1400" dirty="0" smtClean="0"/>
              <a:t>MD</a:t>
            </a:r>
            <a:endParaRPr lang="en-US" sz="1400" dirty="0"/>
          </a:p>
        </p:txBody>
      </p:sp>
      <p:sp>
        <p:nvSpPr>
          <p:cNvPr id="36" name="TextBox 35"/>
          <p:cNvSpPr txBox="1"/>
          <p:nvPr/>
        </p:nvSpPr>
        <p:spPr>
          <a:xfrm>
            <a:off x="5813437" y="6243936"/>
            <a:ext cx="1339923" cy="523220"/>
          </a:xfrm>
          <a:prstGeom prst="rect">
            <a:avLst/>
          </a:prstGeom>
          <a:noFill/>
        </p:spPr>
        <p:txBody>
          <a:bodyPr wrap="square" rtlCol="0">
            <a:spAutoFit/>
          </a:bodyPr>
          <a:lstStyle/>
          <a:p>
            <a:pPr algn="ctr"/>
            <a:r>
              <a:rPr lang="en-US" sz="1400" dirty="0" smtClean="0"/>
              <a:t>Engineering</a:t>
            </a:r>
          </a:p>
          <a:p>
            <a:pPr algn="ctr"/>
            <a:r>
              <a:rPr lang="en-US" sz="1400" dirty="0" smtClean="0"/>
              <a:t>Masters</a:t>
            </a:r>
            <a:endParaRPr lang="en-US" sz="1400" dirty="0"/>
          </a:p>
        </p:txBody>
      </p:sp>
      <p:sp>
        <p:nvSpPr>
          <p:cNvPr id="37" name="Rectangle 36"/>
          <p:cNvSpPr/>
          <p:nvPr/>
        </p:nvSpPr>
        <p:spPr>
          <a:xfrm>
            <a:off x="4435014" y="4888743"/>
            <a:ext cx="1190212" cy="234526"/>
          </a:xfrm>
          <a:prstGeom prst="rec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2"/>
                </a:solidFill>
              </a:rPr>
              <a:t>College 2</a:t>
            </a:r>
            <a:endParaRPr lang="en-US" sz="1400" dirty="0">
              <a:solidFill>
                <a:schemeClr val="bg2"/>
              </a:solidFill>
            </a:endParaRPr>
          </a:p>
        </p:txBody>
      </p:sp>
      <p:sp>
        <p:nvSpPr>
          <p:cNvPr id="38" name="Rectangle 37"/>
          <p:cNvSpPr/>
          <p:nvPr/>
        </p:nvSpPr>
        <p:spPr>
          <a:xfrm>
            <a:off x="4435014" y="5123269"/>
            <a:ext cx="1190212" cy="835099"/>
          </a:xfrm>
          <a:prstGeom prst="rec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2"/>
                </a:solidFill>
              </a:rPr>
              <a:t>College 1</a:t>
            </a:r>
            <a:endParaRPr lang="en-US" sz="1400" dirty="0">
              <a:solidFill>
                <a:schemeClr val="bg2"/>
              </a:solidFill>
            </a:endParaRPr>
          </a:p>
        </p:txBody>
      </p:sp>
    </p:spTree>
    <p:extLst>
      <p:ext uri="{BB962C8B-B14F-4D97-AF65-F5344CB8AC3E}">
        <p14:creationId xmlns:p14="http://schemas.microsoft.com/office/powerpoint/2010/main" val="17128471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671757" y="155448"/>
            <a:ext cx="8184662" cy="1208060"/>
          </a:xfrm>
        </p:spPr>
        <p:txBody>
          <a:bodyPr>
            <a:normAutofit/>
          </a:bodyPr>
          <a:lstStyle/>
          <a:p>
            <a:r>
              <a:rPr lang="en-US" dirty="0" smtClean="0"/>
              <a:t>Amount to each school/college</a:t>
            </a:r>
            <a:endParaRPr lang="en-US" dirty="0"/>
          </a:p>
        </p:txBody>
      </p:sp>
      <p:sp>
        <p:nvSpPr>
          <p:cNvPr id="5" name="Rectangle 4"/>
          <p:cNvSpPr/>
          <p:nvPr/>
        </p:nvSpPr>
        <p:spPr>
          <a:xfrm>
            <a:off x="5757570" y="4805146"/>
            <a:ext cx="1098868" cy="260353"/>
          </a:xfrm>
          <a:prstGeom prst="rec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2"/>
                </a:solidFill>
              </a:rPr>
              <a:t>Grad (PhD)</a:t>
            </a:r>
            <a:endParaRPr lang="en-US" sz="1400" dirty="0">
              <a:solidFill>
                <a:schemeClr val="bg2"/>
              </a:solidFill>
            </a:endParaRPr>
          </a:p>
        </p:txBody>
      </p:sp>
      <p:sp>
        <p:nvSpPr>
          <p:cNvPr id="7" name="Rectangle 6"/>
          <p:cNvSpPr/>
          <p:nvPr/>
        </p:nvSpPr>
        <p:spPr>
          <a:xfrm>
            <a:off x="5760682" y="4356943"/>
            <a:ext cx="1099371" cy="438912"/>
          </a:xfrm>
          <a:prstGeom prst="rect">
            <a:avLst/>
          </a:prstGeom>
          <a:solidFill>
            <a:schemeClr val="tx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err="1" smtClean="0">
                <a:solidFill>
                  <a:schemeClr val="bg2"/>
                </a:solidFill>
              </a:rPr>
              <a:t>Engr</a:t>
            </a:r>
            <a:r>
              <a:rPr lang="en-US" sz="1200" dirty="0" smtClean="0">
                <a:solidFill>
                  <a:schemeClr val="bg2"/>
                </a:solidFill>
              </a:rPr>
              <a:t> Masters</a:t>
            </a:r>
            <a:endParaRPr lang="en-US" sz="1200" dirty="0">
              <a:solidFill>
                <a:schemeClr val="bg2"/>
              </a:solidFill>
            </a:endParaRPr>
          </a:p>
        </p:txBody>
      </p:sp>
      <p:sp>
        <p:nvSpPr>
          <p:cNvPr id="8" name="Rectangle 7"/>
          <p:cNvSpPr/>
          <p:nvPr/>
        </p:nvSpPr>
        <p:spPr>
          <a:xfrm>
            <a:off x="1207428" y="3795812"/>
            <a:ext cx="1095756" cy="2066544"/>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bg2"/>
                </a:solidFill>
              </a:rPr>
              <a:t>Undergrad</a:t>
            </a:r>
            <a:endParaRPr lang="en-US" sz="1200" dirty="0">
              <a:solidFill>
                <a:schemeClr val="bg2"/>
              </a:solidFill>
            </a:endParaRPr>
          </a:p>
        </p:txBody>
      </p:sp>
      <p:sp>
        <p:nvSpPr>
          <p:cNvPr id="9" name="Rectangle 8"/>
          <p:cNvSpPr/>
          <p:nvPr/>
        </p:nvSpPr>
        <p:spPr>
          <a:xfrm>
            <a:off x="3531373" y="5047478"/>
            <a:ext cx="1095756" cy="814868"/>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bg2"/>
                </a:solidFill>
              </a:rPr>
              <a:t>Undergrad</a:t>
            </a:r>
            <a:endParaRPr lang="en-US" sz="1200" dirty="0">
              <a:solidFill>
                <a:schemeClr val="bg2"/>
              </a:solidFill>
            </a:endParaRPr>
          </a:p>
        </p:txBody>
      </p:sp>
      <p:sp>
        <p:nvSpPr>
          <p:cNvPr id="10" name="Rectangle 9"/>
          <p:cNvSpPr/>
          <p:nvPr/>
        </p:nvSpPr>
        <p:spPr>
          <a:xfrm>
            <a:off x="5760682" y="5187197"/>
            <a:ext cx="1095756" cy="675159"/>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bg2"/>
                </a:solidFill>
              </a:rPr>
              <a:t>Undergrad</a:t>
            </a:r>
            <a:endParaRPr lang="en-US" sz="1200" dirty="0">
              <a:solidFill>
                <a:schemeClr val="bg2"/>
              </a:solidFill>
            </a:endParaRPr>
          </a:p>
        </p:txBody>
      </p:sp>
      <p:sp>
        <p:nvSpPr>
          <p:cNvPr id="11" name="Rectangle 10"/>
          <p:cNvSpPr/>
          <p:nvPr/>
        </p:nvSpPr>
        <p:spPr>
          <a:xfrm>
            <a:off x="3531373" y="4435551"/>
            <a:ext cx="1092922" cy="611596"/>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2"/>
                </a:solidFill>
              </a:rPr>
              <a:t>MD</a:t>
            </a:r>
            <a:endParaRPr lang="en-US" sz="1400" dirty="0">
              <a:solidFill>
                <a:schemeClr val="bg2"/>
              </a:solidFill>
            </a:endParaRPr>
          </a:p>
        </p:txBody>
      </p:sp>
      <p:sp>
        <p:nvSpPr>
          <p:cNvPr id="12" name="Rectangle 11"/>
          <p:cNvSpPr/>
          <p:nvPr/>
        </p:nvSpPr>
        <p:spPr>
          <a:xfrm flipV="1">
            <a:off x="1207428" y="3745509"/>
            <a:ext cx="1095756" cy="45719"/>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b="1" dirty="0">
              <a:solidFill>
                <a:schemeClr val="bg2"/>
              </a:solidFill>
            </a:endParaRPr>
          </a:p>
        </p:txBody>
      </p:sp>
      <p:sp>
        <p:nvSpPr>
          <p:cNvPr id="14" name="Rectangle 13"/>
          <p:cNvSpPr/>
          <p:nvPr/>
        </p:nvSpPr>
        <p:spPr>
          <a:xfrm>
            <a:off x="5760682" y="5074791"/>
            <a:ext cx="1098868" cy="110780"/>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b="1" dirty="0">
              <a:solidFill>
                <a:schemeClr val="bg2"/>
              </a:solidFill>
            </a:endParaRPr>
          </a:p>
        </p:txBody>
      </p:sp>
      <p:sp>
        <p:nvSpPr>
          <p:cNvPr id="20" name="Rectangle 19"/>
          <p:cNvSpPr/>
          <p:nvPr/>
        </p:nvSpPr>
        <p:spPr>
          <a:xfrm flipV="1">
            <a:off x="1207428" y="2881121"/>
            <a:ext cx="1095756" cy="45719"/>
          </a:xfrm>
          <a:prstGeom prst="rect">
            <a:avLst/>
          </a:prstGeom>
          <a:solidFill>
            <a:schemeClr val="tx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solidFill>
                <a:schemeClr val="bg2"/>
              </a:solidFill>
            </a:endParaRPr>
          </a:p>
        </p:txBody>
      </p:sp>
      <p:sp>
        <p:nvSpPr>
          <p:cNvPr id="33" name="TextBox 32"/>
          <p:cNvSpPr txBox="1"/>
          <p:nvPr/>
        </p:nvSpPr>
        <p:spPr>
          <a:xfrm>
            <a:off x="1320237" y="6083130"/>
            <a:ext cx="1339923" cy="307777"/>
          </a:xfrm>
          <a:prstGeom prst="rect">
            <a:avLst/>
          </a:prstGeom>
          <a:noFill/>
        </p:spPr>
        <p:txBody>
          <a:bodyPr wrap="square" rtlCol="0">
            <a:spAutoFit/>
          </a:bodyPr>
          <a:lstStyle/>
          <a:p>
            <a:r>
              <a:rPr lang="en-US" sz="1400" dirty="0" smtClean="0"/>
              <a:t>College 1</a:t>
            </a:r>
            <a:endParaRPr lang="en-US" sz="1400" dirty="0"/>
          </a:p>
        </p:txBody>
      </p:sp>
      <p:sp>
        <p:nvSpPr>
          <p:cNvPr id="34" name="TextBox 33"/>
          <p:cNvSpPr txBox="1"/>
          <p:nvPr/>
        </p:nvSpPr>
        <p:spPr>
          <a:xfrm>
            <a:off x="5824690" y="6115998"/>
            <a:ext cx="1339923" cy="307777"/>
          </a:xfrm>
          <a:prstGeom prst="rect">
            <a:avLst/>
          </a:prstGeom>
          <a:noFill/>
        </p:spPr>
        <p:txBody>
          <a:bodyPr wrap="square" rtlCol="0">
            <a:spAutoFit/>
          </a:bodyPr>
          <a:lstStyle/>
          <a:p>
            <a:r>
              <a:rPr lang="en-US" sz="1400" dirty="0" smtClean="0"/>
              <a:t>College 3</a:t>
            </a:r>
            <a:endParaRPr lang="en-US" sz="1400" dirty="0"/>
          </a:p>
        </p:txBody>
      </p:sp>
      <p:sp>
        <p:nvSpPr>
          <p:cNvPr id="37" name="Rectangle 36"/>
          <p:cNvSpPr/>
          <p:nvPr/>
        </p:nvSpPr>
        <p:spPr>
          <a:xfrm>
            <a:off x="3528539" y="4202877"/>
            <a:ext cx="1095756" cy="234526"/>
          </a:xfrm>
          <a:prstGeom prst="rec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2"/>
                </a:solidFill>
              </a:rPr>
              <a:t>Grad (PhD)</a:t>
            </a:r>
            <a:endParaRPr lang="en-US" sz="1400" dirty="0">
              <a:solidFill>
                <a:schemeClr val="bg2"/>
              </a:solidFill>
            </a:endParaRPr>
          </a:p>
        </p:txBody>
      </p:sp>
      <p:sp>
        <p:nvSpPr>
          <p:cNvPr id="38" name="Rectangle 37"/>
          <p:cNvSpPr/>
          <p:nvPr/>
        </p:nvSpPr>
        <p:spPr>
          <a:xfrm>
            <a:off x="1207428" y="2926841"/>
            <a:ext cx="1095756" cy="835099"/>
          </a:xfrm>
          <a:prstGeom prst="rec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2"/>
                </a:solidFill>
              </a:rPr>
              <a:t>Grad (PhD)</a:t>
            </a:r>
            <a:endParaRPr lang="en-US" sz="1400" dirty="0">
              <a:solidFill>
                <a:schemeClr val="bg2"/>
              </a:solidFill>
            </a:endParaRPr>
          </a:p>
        </p:txBody>
      </p:sp>
      <p:sp>
        <p:nvSpPr>
          <p:cNvPr id="28" name="Rectangle 27"/>
          <p:cNvSpPr/>
          <p:nvPr/>
        </p:nvSpPr>
        <p:spPr>
          <a:xfrm flipV="1">
            <a:off x="3531373" y="4147608"/>
            <a:ext cx="1095756" cy="45719"/>
          </a:xfrm>
          <a:prstGeom prst="rect">
            <a:avLst/>
          </a:prstGeom>
          <a:solidFill>
            <a:schemeClr val="tx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solidFill>
                <a:schemeClr val="bg2"/>
              </a:solidFill>
            </a:endParaRPr>
          </a:p>
        </p:txBody>
      </p:sp>
      <p:sp>
        <p:nvSpPr>
          <p:cNvPr id="29" name="TextBox 28"/>
          <p:cNvSpPr txBox="1"/>
          <p:nvPr/>
        </p:nvSpPr>
        <p:spPr>
          <a:xfrm>
            <a:off x="3721318" y="6076355"/>
            <a:ext cx="1339923" cy="307777"/>
          </a:xfrm>
          <a:prstGeom prst="rect">
            <a:avLst/>
          </a:prstGeom>
          <a:noFill/>
        </p:spPr>
        <p:txBody>
          <a:bodyPr wrap="square" rtlCol="0">
            <a:spAutoFit/>
          </a:bodyPr>
          <a:lstStyle/>
          <a:p>
            <a:r>
              <a:rPr lang="en-US" sz="1400" dirty="0" smtClean="0"/>
              <a:t>College 2</a:t>
            </a:r>
            <a:endParaRPr lang="en-US" sz="1400" dirty="0"/>
          </a:p>
        </p:txBody>
      </p:sp>
      <p:sp>
        <p:nvSpPr>
          <p:cNvPr id="18" name="TextBox 17"/>
          <p:cNvSpPr txBox="1"/>
          <p:nvPr/>
        </p:nvSpPr>
        <p:spPr>
          <a:xfrm>
            <a:off x="2220279" y="3633099"/>
            <a:ext cx="616893" cy="307777"/>
          </a:xfrm>
          <a:prstGeom prst="rect">
            <a:avLst/>
          </a:prstGeom>
          <a:noFill/>
        </p:spPr>
        <p:txBody>
          <a:bodyPr wrap="square" rtlCol="0">
            <a:spAutoFit/>
          </a:bodyPr>
          <a:lstStyle/>
          <a:p>
            <a:pPr algn="r"/>
            <a:r>
              <a:rPr lang="en-US" sz="1400" dirty="0" smtClean="0"/>
              <a:t>MD</a:t>
            </a:r>
            <a:endParaRPr lang="en-US" sz="1400" dirty="0"/>
          </a:p>
        </p:txBody>
      </p:sp>
      <p:sp>
        <p:nvSpPr>
          <p:cNvPr id="19" name="TextBox 18"/>
          <p:cNvSpPr txBox="1"/>
          <p:nvPr/>
        </p:nvSpPr>
        <p:spPr>
          <a:xfrm>
            <a:off x="2303184" y="2701531"/>
            <a:ext cx="1256229" cy="307777"/>
          </a:xfrm>
          <a:prstGeom prst="rect">
            <a:avLst/>
          </a:prstGeom>
          <a:noFill/>
        </p:spPr>
        <p:txBody>
          <a:bodyPr wrap="square" rtlCol="0">
            <a:spAutoFit/>
          </a:bodyPr>
          <a:lstStyle/>
          <a:p>
            <a:pPr algn="r"/>
            <a:r>
              <a:rPr lang="en-US" sz="1400" dirty="0" err="1" smtClean="0"/>
              <a:t>Engr</a:t>
            </a:r>
            <a:r>
              <a:rPr lang="en-US" sz="1400" dirty="0" smtClean="0"/>
              <a:t> Masters</a:t>
            </a:r>
            <a:endParaRPr lang="en-US" sz="1400" dirty="0"/>
          </a:p>
        </p:txBody>
      </p:sp>
      <p:sp>
        <p:nvSpPr>
          <p:cNvPr id="21" name="TextBox 20"/>
          <p:cNvSpPr txBox="1"/>
          <p:nvPr/>
        </p:nvSpPr>
        <p:spPr>
          <a:xfrm>
            <a:off x="4433127" y="3897541"/>
            <a:ext cx="1256229" cy="307777"/>
          </a:xfrm>
          <a:prstGeom prst="rect">
            <a:avLst/>
          </a:prstGeom>
          <a:noFill/>
        </p:spPr>
        <p:txBody>
          <a:bodyPr wrap="square" rtlCol="0">
            <a:spAutoFit/>
          </a:bodyPr>
          <a:lstStyle/>
          <a:p>
            <a:pPr algn="r"/>
            <a:r>
              <a:rPr lang="en-US" sz="1400" dirty="0" err="1" smtClean="0"/>
              <a:t>Engr</a:t>
            </a:r>
            <a:r>
              <a:rPr lang="en-US" sz="1400" dirty="0" smtClean="0"/>
              <a:t> Masters</a:t>
            </a:r>
            <a:endParaRPr lang="en-US" sz="1400" dirty="0"/>
          </a:p>
        </p:txBody>
      </p:sp>
      <p:sp>
        <p:nvSpPr>
          <p:cNvPr id="22" name="TextBox 21"/>
          <p:cNvSpPr txBox="1"/>
          <p:nvPr/>
        </p:nvSpPr>
        <p:spPr>
          <a:xfrm>
            <a:off x="6985850" y="4957571"/>
            <a:ext cx="616893" cy="307777"/>
          </a:xfrm>
          <a:prstGeom prst="rect">
            <a:avLst/>
          </a:prstGeom>
          <a:noFill/>
        </p:spPr>
        <p:txBody>
          <a:bodyPr wrap="square" rtlCol="0">
            <a:spAutoFit/>
          </a:bodyPr>
          <a:lstStyle/>
          <a:p>
            <a:r>
              <a:rPr lang="en-US" sz="1400" dirty="0" smtClean="0"/>
              <a:t>MD</a:t>
            </a:r>
            <a:endParaRPr lang="en-US" sz="1400" dirty="0"/>
          </a:p>
        </p:txBody>
      </p:sp>
      <p:cxnSp>
        <p:nvCxnSpPr>
          <p:cNvPr id="4" name="Straight Connector 3"/>
          <p:cNvCxnSpPr/>
          <p:nvPr/>
        </p:nvCxnSpPr>
        <p:spPr>
          <a:xfrm flipV="1">
            <a:off x="2303184" y="2865107"/>
            <a:ext cx="158197" cy="22860"/>
          </a:xfrm>
          <a:prstGeom prst="line">
            <a:avLst/>
          </a:prstGeom>
          <a:ln w="12700">
            <a:solidFill>
              <a:schemeClr val="accent1">
                <a:lumMod val="60000"/>
                <a:lumOff val="40000"/>
              </a:schemeClr>
            </a:solidFill>
          </a:ln>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flipV="1">
            <a:off x="2303183" y="3785293"/>
            <a:ext cx="158197" cy="22860"/>
          </a:xfrm>
          <a:prstGeom prst="line">
            <a:avLst/>
          </a:prstGeom>
          <a:ln w="12700">
            <a:solidFill>
              <a:schemeClr val="accent1">
                <a:lumMod val="60000"/>
                <a:lumOff val="40000"/>
              </a:schemeClr>
            </a:solidFill>
          </a:ln>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flipV="1">
            <a:off x="4410676" y="4075110"/>
            <a:ext cx="213619" cy="86321"/>
          </a:xfrm>
          <a:prstGeom prst="line">
            <a:avLst/>
          </a:prstGeom>
          <a:ln w="12700">
            <a:solidFill>
              <a:schemeClr val="accent1">
                <a:lumMod val="60000"/>
                <a:lumOff val="40000"/>
              </a:schemeClr>
            </a:solidFill>
          </a:ln>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flipV="1">
            <a:off x="6871619" y="5111460"/>
            <a:ext cx="158197" cy="22860"/>
          </a:xfrm>
          <a:prstGeom prst="line">
            <a:avLst/>
          </a:prstGeom>
          <a:ln w="12700">
            <a:solidFill>
              <a:schemeClr val="accent1">
                <a:lumMod val="60000"/>
                <a:lumOff val="40000"/>
              </a:schemeClr>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280817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Agenda</a:t>
            </a:r>
            <a:endParaRPr lang="en-US" dirty="0"/>
          </a:p>
        </p:txBody>
      </p:sp>
      <p:sp>
        <p:nvSpPr>
          <p:cNvPr id="3" name="Text Placeholder 2"/>
          <p:cNvSpPr>
            <a:spLocks noGrp="1"/>
          </p:cNvSpPr>
          <p:nvPr>
            <p:ph type="body" sz="quarter" idx="11"/>
          </p:nvPr>
        </p:nvSpPr>
        <p:spPr>
          <a:xfrm>
            <a:off x="490140" y="1626997"/>
            <a:ext cx="7158815" cy="2478659"/>
          </a:xfrm>
        </p:spPr>
        <p:txBody>
          <a:bodyPr/>
          <a:lstStyle/>
          <a:p>
            <a:pPr>
              <a:buFont typeface="Wingdings" panose="05000000000000000000" pitchFamily="2" charset="2"/>
              <a:buChar char="Ø"/>
            </a:pPr>
            <a:r>
              <a:rPr lang="en-US" sz="2200" dirty="0" smtClean="0"/>
              <a:t>Roadmap for data/tool development</a:t>
            </a:r>
          </a:p>
          <a:p>
            <a:pPr>
              <a:buFont typeface="Wingdings" panose="05000000000000000000" pitchFamily="2" charset="2"/>
              <a:buChar char="Ø"/>
            </a:pPr>
            <a:r>
              <a:rPr lang="en-US" sz="2200" dirty="0" smtClean="0"/>
              <a:t>Steps to calculate tuition revenue pools</a:t>
            </a:r>
          </a:p>
          <a:p>
            <a:pPr>
              <a:buFont typeface="Wingdings" panose="05000000000000000000" pitchFamily="2" charset="2"/>
              <a:buChar char="Ø"/>
            </a:pPr>
            <a:r>
              <a:rPr lang="en-US" sz="2200" dirty="0" smtClean="0"/>
              <a:t>Steps to calculate distribution of revenue to units</a:t>
            </a:r>
          </a:p>
          <a:p>
            <a:pPr>
              <a:buFont typeface="Wingdings" panose="05000000000000000000" pitchFamily="2" charset="2"/>
              <a:buChar char="Ø"/>
            </a:pPr>
            <a:r>
              <a:rPr lang="en-US" sz="2200" dirty="0" smtClean="0"/>
              <a:t>Summary of approach to making projections</a:t>
            </a:r>
          </a:p>
        </p:txBody>
      </p:sp>
      <p:sp>
        <p:nvSpPr>
          <p:cNvPr id="4" name="Right Bracket 3"/>
          <p:cNvSpPr/>
          <p:nvPr/>
        </p:nvSpPr>
        <p:spPr>
          <a:xfrm>
            <a:off x="7292340" y="1767689"/>
            <a:ext cx="356615" cy="1588159"/>
          </a:xfrm>
          <a:prstGeom prst="rightBracket">
            <a:avLst>
              <a:gd name="adj" fmla="val 10897"/>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 name="TextBox 5"/>
          <p:cNvSpPr txBox="1"/>
          <p:nvPr/>
        </p:nvSpPr>
        <p:spPr>
          <a:xfrm>
            <a:off x="7781544" y="2023159"/>
            <a:ext cx="1216152" cy="1077218"/>
          </a:xfrm>
          <a:prstGeom prst="rect">
            <a:avLst/>
          </a:prstGeom>
          <a:noFill/>
        </p:spPr>
        <p:txBody>
          <a:bodyPr wrap="square" rtlCol="0">
            <a:spAutoFit/>
          </a:bodyPr>
          <a:lstStyle/>
          <a:p>
            <a:r>
              <a:rPr lang="en-US" sz="1600" dirty="0" smtClean="0"/>
              <a:t>Questions of clarification only, please</a:t>
            </a:r>
            <a:endParaRPr lang="en-US" sz="1600" dirty="0"/>
          </a:p>
        </p:txBody>
      </p:sp>
      <p:grpSp>
        <p:nvGrpSpPr>
          <p:cNvPr id="11" name="Group 10"/>
          <p:cNvGrpSpPr/>
          <p:nvPr/>
        </p:nvGrpSpPr>
        <p:grpSpPr>
          <a:xfrm>
            <a:off x="490139" y="3291927"/>
            <a:ext cx="8507557" cy="1077218"/>
            <a:chOff x="490139" y="4326322"/>
            <a:chExt cx="8507557" cy="1077218"/>
          </a:xfrm>
        </p:grpSpPr>
        <p:sp>
          <p:nvSpPr>
            <p:cNvPr id="7" name="TextBox 6"/>
            <p:cNvSpPr txBox="1"/>
            <p:nvPr/>
          </p:nvSpPr>
          <p:spPr>
            <a:xfrm>
              <a:off x="7781544" y="4326322"/>
              <a:ext cx="1216152" cy="1077218"/>
            </a:xfrm>
            <a:prstGeom prst="rect">
              <a:avLst/>
            </a:prstGeom>
            <a:noFill/>
          </p:spPr>
          <p:txBody>
            <a:bodyPr wrap="square" rtlCol="0">
              <a:spAutoFit/>
            </a:bodyPr>
            <a:lstStyle/>
            <a:p>
              <a:r>
                <a:rPr lang="en-US" sz="1600" dirty="0" smtClean="0"/>
                <a:t>All questions are welcome!</a:t>
              </a:r>
              <a:endParaRPr lang="en-US" sz="1600" dirty="0"/>
            </a:p>
          </p:txBody>
        </p:sp>
        <p:sp>
          <p:nvSpPr>
            <p:cNvPr id="9" name="Text Placeholder 2"/>
            <p:cNvSpPr txBox="1">
              <a:spLocks/>
            </p:cNvSpPr>
            <p:nvPr/>
          </p:nvSpPr>
          <p:spPr>
            <a:xfrm>
              <a:off x="490139" y="4551229"/>
              <a:ext cx="7158815" cy="627404"/>
            </a:xfrm>
            <a:prstGeom prst="rect">
              <a:avLst/>
            </a:prstGeom>
          </p:spPr>
          <p:txBody>
            <a:bodyPr/>
            <a:lstStyle>
              <a:lvl1pPr marL="342900" indent="-342900" algn="l" defTabSz="457200" rtl="0" eaLnBrk="1" latinLnBrk="0" hangingPunct="1">
                <a:spcBef>
                  <a:spcPct val="20000"/>
                </a:spcBef>
                <a:buFont typeface="Lucida Grande"/>
                <a:buChar char="&gt;"/>
                <a:defRPr sz="2400" b="1" i="0" kern="1200" baseline="0">
                  <a:solidFill>
                    <a:srgbClr val="4B2E83"/>
                  </a:solidFill>
                  <a:latin typeface="Open Sans"/>
                  <a:ea typeface="+mn-ea"/>
                  <a:cs typeface="Open Sans"/>
                </a:defRPr>
              </a:lvl1pPr>
              <a:lvl2pPr marL="742950" indent="-285750" algn="l" defTabSz="457200" rtl="0" eaLnBrk="1" latinLnBrk="0" hangingPunct="1">
                <a:spcBef>
                  <a:spcPct val="20000"/>
                </a:spcBef>
                <a:buFont typeface="Arial"/>
                <a:buChar char="–"/>
                <a:defRPr sz="2000" b="1" i="0" kern="1200" baseline="0">
                  <a:solidFill>
                    <a:srgbClr val="4B2E83"/>
                  </a:solidFill>
                  <a:latin typeface="Open Sans"/>
                  <a:ea typeface="+mn-ea"/>
                  <a:cs typeface="Open Sans"/>
                </a:defRPr>
              </a:lvl2pPr>
              <a:lvl3pPr marL="1143000" indent="-228600" algn="l" defTabSz="457200" rtl="0" eaLnBrk="1" latinLnBrk="0" hangingPunct="1">
                <a:spcBef>
                  <a:spcPct val="20000"/>
                </a:spcBef>
                <a:buSzPct val="100000"/>
                <a:buFont typeface="Lucida Grande"/>
                <a:buChar char="&gt;"/>
                <a:defRPr sz="1800" b="1" i="0" kern="1200" baseline="0">
                  <a:solidFill>
                    <a:srgbClr val="4B2E83"/>
                  </a:solidFill>
                  <a:latin typeface="Open Sans"/>
                  <a:ea typeface="+mn-ea"/>
                  <a:cs typeface="Open Sans"/>
                </a:defRPr>
              </a:lvl3pPr>
              <a:lvl4pPr marL="1600200" indent="-228600" algn="l" defTabSz="457200" rtl="0" eaLnBrk="1" latinLnBrk="0" hangingPunct="1">
                <a:spcBef>
                  <a:spcPct val="20000"/>
                </a:spcBef>
                <a:buFont typeface="Arial"/>
                <a:buChar char="–"/>
                <a:defRPr sz="1600" b="1" i="0" kern="1200" baseline="0">
                  <a:solidFill>
                    <a:srgbClr val="4B2E83"/>
                  </a:solidFill>
                  <a:latin typeface="Open Sans"/>
                  <a:ea typeface="+mn-ea"/>
                  <a:cs typeface="Open Sans"/>
                </a:defRPr>
              </a:lvl4pPr>
              <a:lvl5pPr marL="2057400" indent="-228600" algn="l" defTabSz="457200" rtl="0" eaLnBrk="1" latinLnBrk="0" hangingPunct="1">
                <a:spcBef>
                  <a:spcPct val="20000"/>
                </a:spcBef>
                <a:buFont typeface="Lucida Grande"/>
                <a:buChar char="&gt;"/>
                <a:defRPr sz="1400" b="1" i="0" kern="1200" baseline="0">
                  <a:solidFill>
                    <a:srgbClr val="4B2E83"/>
                  </a:solidFill>
                  <a:latin typeface="Open Sans"/>
                  <a:ea typeface="+mn-ea"/>
                  <a:cs typeface="Open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Font typeface="Wingdings" panose="05000000000000000000" pitchFamily="2" charset="2"/>
                <a:buChar char="Ø"/>
              </a:pPr>
              <a:r>
                <a:rPr lang="en-US" sz="2200" dirty="0" smtClean="0"/>
                <a:t>Additional questions</a:t>
              </a:r>
            </a:p>
          </p:txBody>
        </p:sp>
      </p:grpSp>
    </p:spTree>
    <p:extLst>
      <p:ext uri="{BB962C8B-B14F-4D97-AF65-F5344CB8AC3E}">
        <p14:creationId xmlns:p14="http://schemas.microsoft.com/office/powerpoint/2010/main" val="289097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SCH for each Tuition Group from Each Unit</a:t>
            </a:r>
            <a:endParaRPr lang="en-US" dirty="0"/>
          </a:p>
        </p:txBody>
      </p:sp>
      <p:sp>
        <p:nvSpPr>
          <p:cNvPr id="3" name="Text Placeholder 2"/>
          <p:cNvSpPr>
            <a:spLocks noGrp="1"/>
          </p:cNvSpPr>
          <p:nvPr>
            <p:ph type="body" sz="quarter" idx="11"/>
          </p:nvPr>
        </p:nvSpPr>
        <p:spPr>
          <a:xfrm>
            <a:off x="829818" y="1593677"/>
            <a:ext cx="8196210" cy="521843"/>
          </a:xfrm>
        </p:spPr>
        <p:txBody>
          <a:bodyPr/>
          <a:lstStyle/>
          <a:p>
            <a:pPr marL="0" indent="0">
              <a:buNone/>
            </a:pPr>
            <a:r>
              <a:rPr lang="en-US" sz="1400" dirty="0" smtClean="0"/>
              <a:t>Use </a:t>
            </a:r>
            <a:r>
              <a:rPr lang="en-US" sz="1400" dirty="0" err="1" smtClean="0"/>
              <a:t>ABB_StudentTuition</a:t>
            </a:r>
            <a:r>
              <a:rPr lang="en-US" sz="1400" dirty="0" smtClean="0"/>
              <a:t>, </a:t>
            </a:r>
            <a:r>
              <a:rPr lang="en-US" sz="1400" dirty="0" err="1" smtClean="0"/>
              <a:t>ABB_CourseSectionRegistrations</a:t>
            </a:r>
            <a:r>
              <a:rPr lang="en-US" sz="1400" dirty="0" smtClean="0"/>
              <a:t>, and </a:t>
            </a:r>
            <a:r>
              <a:rPr lang="en-US" sz="1400" dirty="0" err="1" smtClean="0"/>
              <a:t>ABB_CurriculumFinancialOrganizations</a:t>
            </a:r>
            <a:endParaRPr lang="en-US" sz="1400" dirty="0"/>
          </a:p>
        </p:txBody>
      </p:sp>
      <p:sp>
        <p:nvSpPr>
          <p:cNvPr id="6" name="Text Placeholder 2"/>
          <p:cNvSpPr txBox="1">
            <a:spLocks/>
          </p:cNvSpPr>
          <p:nvPr/>
        </p:nvSpPr>
        <p:spPr>
          <a:xfrm>
            <a:off x="309562" y="4832027"/>
            <a:ext cx="2589086" cy="1001845"/>
          </a:xfrm>
          <a:prstGeom prst="rect">
            <a:avLst/>
          </a:prstGeom>
        </p:spPr>
        <p:txBody>
          <a:bodyPr/>
          <a:lstStyle>
            <a:lvl1pPr marL="342900" indent="-342900" algn="l" defTabSz="457200" rtl="0" eaLnBrk="1" latinLnBrk="0" hangingPunct="1">
              <a:spcBef>
                <a:spcPct val="20000"/>
              </a:spcBef>
              <a:buFont typeface="Lucida Grande"/>
              <a:buChar char="&gt;"/>
              <a:defRPr sz="2400" b="1" i="0" kern="1200" baseline="0">
                <a:solidFill>
                  <a:srgbClr val="4B2E83"/>
                </a:solidFill>
                <a:latin typeface="Open Sans"/>
                <a:ea typeface="+mn-ea"/>
                <a:cs typeface="Open Sans"/>
              </a:defRPr>
            </a:lvl1pPr>
            <a:lvl2pPr marL="742950" indent="-285750" algn="l" defTabSz="457200" rtl="0" eaLnBrk="1" latinLnBrk="0" hangingPunct="1">
              <a:spcBef>
                <a:spcPct val="20000"/>
              </a:spcBef>
              <a:buFont typeface="Arial"/>
              <a:buChar char="–"/>
              <a:defRPr sz="2000" b="1" i="0" kern="1200" baseline="0">
                <a:solidFill>
                  <a:srgbClr val="4B2E83"/>
                </a:solidFill>
                <a:latin typeface="Open Sans"/>
                <a:ea typeface="+mn-ea"/>
                <a:cs typeface="Open Sans"/>
              </a:defRPr>
            </a:lvl2pPr>
            <a:lvl3pPr marL="1143000" indent="-228600" algn="l" defTabSz="457200" rtl="0" eaLnBrk="1" latinLnBrk="0" hangingPunct="1">
              <a:spcBef>
                <a:spcPct val="20000"/>
              </a:spcBef>
              <a:buSzPct val="100000"/>
              <a:buFont typeface="Lucida Grande"/>
              <a:buChar char="&gt;"/>
              <a:defRPr sz="1800" b="1" i="0" kern="1200" baseline="0">
                <a:solidFill>
                  <a:srgbClr val="4B2E83"/>
                </a:solidFill>
                <a:latin typeface="Open Sans"/>
                <a:ea typeface="+mn-ea"/>
                <a:cs typeface="Open Sans"/>
              </a:defRPr>
            </a:lvl3pPr>
            <a:lvl4pPr marL="1600200" indent="-228600" algn="l" defTabSz="457200" rtl="0" eaLnBrk="1" latinLnBrk="0" hangingPunct="1">
              <a:spcBef>
                <a:spcPct val="20000"/>
              </a:spcBef>
              <a:buFont typeface="Arial"/>
              <a:buChar char="–"/>
              <a:defRPr sz="1600" b="1" i="0" kern="1200" baseline="0">
                <a:solidFill>
                  <a:srgbClr val="4B2E83"/>
                </a:solidFill>
                <a:latin typeface="Open Sans"/>
                <a:ea typeface="+mn-ea"/>
                <a:cs typeface="Open Sans"/>
              </a:defRPr>
            </a:lvl4pPr>
            <a:lvl5pPr marL="2057400" indent="-228600" algn="l" defTabSz="457200" rtl="0" eaLnBrk="1" latinLnBrk="0" hangingPunct="1">
              <a:spcBef>
                <a:spcPct val="20000"/>
              </a:spcBef>
              <a:buFont typeface="Lucida Grande"/>
              <a:buChar char="&gt;"/>
              <a:defRPr sz="1400" b="1" i="0" kern="1200" baseline="0">
                <a:solidFill>
                  <a:srgbClr val="4B2E83"/>
                </a:solidFill>
                <a:latin typeface="Open Sans"/>
                <a:ea typeface="+mn-ea"/>
                <a:cs typeface="Open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400" dirty="0" smtClean="0"/>
              <a:t>One record per student per quarter – tells us a student’s tuition group</a:t>
            </a:r>
          </a:p>
        </p:txBody>
      </p:sp>
      <p:sp>
        <p:nvSpPr>
          <p:cNvPr id="7" name="Text Placeholder 2"/>
          <p:cNvSpPr txBox="1">
            <a:spLocks/>
          </p:cNvSpPr>
          <p:nvPr/>
        </p:nvSpPr>
        <p:spPr>
          <a:xfrm>
            <a:off x="5942214" y="4860406"/>
            <a:ext cx="3083814" cy="1001845"/>
          </a:xfrm>
          <a:prstGeom prst="rect">
            <a:avLst/>
          </a:prstGeom>
        </p:spPr>
        <p:txBody>
          <a:bodyPr/>
          <a:lstStyle>
            <a:lvl1pPr marL="342900" indent="-342900" algn="l" defTabSz="457200" rtl="0" eaLnBrk="1" latinLnBrk="0" hangingPunct="1">
              <a:spcBef>
                <a:spcPct val="20000"/>
              </a:spcBef>
              <a:buFont typeface="Lucida Grande"/>
              <a:buChar char="&gt;"/>
              <a:defRPr sz="2400" b="1" i="0" kern="1200" baseline="0">
                <a:solidFill>
                  <a:srgbClr val="4B2E83"/>
                </a:solidFill>
                <a:latin typeface="Open Sans"/>
                <a:ea typeface="+mn-ea"/>
                <a:cs typeface="Open Sans"/>
              </a:defRPr>
            </a:lvl1pPr>
            <a:lvl2pPr marL="742950" indent="-285750" algn="l" defTabSz="457200" rtl="0" eaLnBrk="1" latinLnBrk="0" hangingPunct="1">
              <a:spcBef>
                <a:spcPct val="20000"/>
              </a:spcBef>
              <a:buFont typeface="Arial"/>
              <a:buChar char="–"/>
              <a:defRPr sz="2000" b="1" i="0" kern="1200" baseline="0">
                <a:solidFill>
                  <a:srgbClr val="4B2E83"/>
                </a:solidFill>
                <a:latin typeface="Open Sans"/>
                <a:ea typeface="+mn-ea"/>
                <a:cs typeface="Open Sans"/>
              </a:defRPr>
            </a:lvl2pPr>
            <a:lvl3pPr marL="1143000" indent="-228600" algn="l" defTabSz="457200" rtl="0" eaLnBrk="1" latinLnBrk="0" hangingPunct="1">
              <a:spcBef>
                <a:spcPct val="20000"/>
              </a:spcBef>
              <a:buSzPct val="100000"/>
              <a:buFont typeface="Lucida Grande"/>
              <a:buChar char="&gt;"/>
              <a:defRPr sz="1800" b="1" i="0" kern="1200" baseline="0">
                <a:solidFill>
                  <a:srgbClr val="4B2E83"/>
                </a:solidFill>
                <a:latin typeface="Open Sans"/>
                <a:ea typeface="+mn-ea"/>
                <a:cs typeface="Open Sans"/>
              </a:defRPr>
            </a:lvl3pPr>
            <a:lvl4pPr marL="1600200" indent="-228600" algn="l" defTabSz="457200" rtl="0" eaLnBrk="1" latinLnBrk="0" hangingPunct="1">
              <a:spcBef>
                <a:spcPct val="20000"/>
              </a:spcBef>
              <a:buFont typeface="Arial"/>
              <a:buChar char="–"/>
              <a:defRPr sz="1600" b="1" i="0" kern="1200" baseline="0">
                <a:solidFill>
                  <a:srgbClr val="4B2E83"/>
                </a:solidFill>
                <a:latin typeface="Open Sans"/>
                <a:ea typeface="+mn-ea"/>
                <a:cs typeface="Open Sans"/>
              </a:defRPr>
            </a:lvl4pPr>
            <a:lvl5pPr marL="2057400" indent="-228600" algn="l" defTabSz="457200" rtl="0" eaLnBrk="1" latinLnBrk="0" hangingPunct="1">
              <a:spcBef>
                <a:spcPct val="20000"/>
              </a:spcBef>
              <a:buFont typeface="Lucida Grande"/>
              <a:buChar char="&gt;"/>
              <a:defRPr sz="1400" b="1" i="0" kern="1200" baseline="0">
                <a:solidFill>
                  <a:srgbClr val="4B2E83"/>
                </a:solidFill>
                <a:latin typeface="Open Sans"/>
                <a:ea typeface="+mn-ea"/>
                <a:cs typeface="Open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400" dirty="0" smtClean="0"/>
              <a:t>One record per AFY per curriculum to department mapping (tells us which department(s) a curriculum maps to).</a:t>
            </a:r>
          </a:p>
        </p:txBody>
      </p:sp>
      <p:pic>
        <p:nvPicPr>
          <p:cNvPr id="8" name="Picture 7"/>
          <p:cNvPicPr>
            <a:picLocks noChangeAspect="1"/>
          </p:cNvPicPr>
          <p:nvPr/>
        </p:nvPicPr>
        <p:blipFill>
          <a:blip r:embed="rId3"/>
          <a:stretch>
            <a:fillRect/>
          </a:stretch>
        </p:blipFill>
        <p:spPr>
          <a:xfrm>
            <a:off x="309562" y="2109787"/>
            <a:ext cx="8524875" cy="2638425"/>
          </a:xfrm>
          <a:prstGeom prst="rect">
            <a:avLst/>
          </a:prstGeom>
        </p:spPr>
      </p:pic>
      <p:sp>
        <p:nvSpPr>
          <p:cNvPr id="9" name="Text Placeholder 2"/>
          <p:cNvSpPr txBox="1">
            <a:spLocks/>
          </p:cNvSpPr>
          <p:nvPr/>
        </p:nvSpPr>
        <p:spPr>
          <a:xfrm>
            <a:off x="3051048" y="4860406"/>
            <a:ext cx="2589086" cy="1001845"/>
          </a:xfrm>
          <a:prstGeom prst="rect">
            <a:avLst/>
          </a:prstGeom>
        </p:spPr>
        <p:txBody>
          <a:bodyPr/>
          <a:lstStyle>
            <a:lvl1pPr marL="342900" indent="-342900" algn="l" defTabSz="457200" rtl="0" eaLnBrk="1" latinLnBrk="0" hangingPunct="1">
              <a:spcBef>
                <a:spcPct val="20000"/>
              </a:spcBef>
              <a:buFont typeface="Lucida Grande"/>
              <a:buChar char="&gt;"/>
              <a:defRPr sz="2400" b="1" i="0" kern="1200" baseline="0">
                <a:solidFill>
                  <a:srgbClr val="4B2E83"/>
                </a:solidFill>
                <a:latin typeface="Open Sans"/>
                <a:ea typeface="+mn-ea"/>
                <a:cs typeface="Open Sans"/>
              </a:defRPr>
            </a:lvl1pPr>
            <a:lvl2pPr marL="742950" indent="-285750" algn="l" defTabSz="457200" rtl="0" eaLnBrk="1" latinLnBrk="0" hangingPunct="1">
              <a:spcBef>
                <a:spcPct val="20000"/>
              </a:spcBef>
              <a:buFont typeface="Arial"/>
              <a:buChar char="–"/>
              <a:defRPr sz="2000" b="1" i="0" kern="1200" baseline="0">
                <a:solidFill>
                  <a:srgbClr val="4B2E83"/>
                </a:solidFill>
                <a:latin typeface="Open Sans"/>
                <a:ea typeface="+mn-ea"/>
                <a:cs typeface="Open Sans"/>
              </a:defRPr>
            </a:lvl2pPr>
            <a:lvl3pPr marL="1143000" indent="-228600" algn="l" defTabSz="457200" rtl="0" eaLnBrk="1" latinLnBrk="0" hangingPunct="1">
              <a:spcBef>
                <a:spcPct val="20000"/>
              </a:spcBef>
              <a:buSzPct val="100000"/>
              <a:buFont typeface="Lucida Grande"/>
              <a:buChar char="&gt;"/>
              <a:defRPr sz="1800" b="1" i="0" kern="1200" baseline="0">
                <a:solidFill>
                  <a:srgbClr val="4B2E83"/>
                </a:solidFill>
                <a:latin typeface="Open Sans"/>
                <a:ea typeface="+mn-ea"/>
                <a:cs typeface="Open Sans"/>
              </a:defRPr>
            </a:lvl3pPr>
            <a:lvl4pPr marL="1600200" indent="-228600" algn="l" defTabSz="457200" rtl="0" eaLnBrk="1" latinLnBrk="0" hangingPunct="1">
              <a:spcBef>
                <a:spcPct val="20000"/>
              </a:spcBef>
              <a:buFont typeface="Arial"/>
              <a:buChar char="–"/>
              <a:defRPr sz="1600" b="1" i="0" kern="1200" baseline="0">
                <a:solidFill>
                  <a:srgbClr val="4B2E83"/>
                </a:solidFill>
                <a:latin typeface="Open Sans"/>
                <a:ea typeface="+mn-ea"/>
                <a:cs typeface="Open Sans"/>
              </a:defRPr>
            </a:lvl4pPr>
            <a:lvl5pPr marL="2057400" indent="-228600" algn="l" defTabSz="457200" rtl="0" eaLnBrk="1" latinLnBrk="0" hangingPunct="1">
              <a:spcBef>
                <a:spcPct val="20000"/>
              </a:spcBef>
              <a:buFont typeface="Lucida Grande"/>
              <a:buChar char="&gt;"/>
              <a:defRPr sz="1400" b="1" i="0" kern="1200" baseline="0">
                <a:solidFill>
                  <a:srgbClr val="4B2E83"/>
                </a:solidFill>
                <a:latin typeface="Open Sans"/>
                <a:ea typeface="+mn-ea"/>
                <a:cs typeface="Open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400" dirty="0" smtClean="0"/>
              <a:t>One record per student per quarter per course registration (tells us # SCH by curriculum for each student)</a:t>
            </a:r>
          </a:p>
        </p:txBody>
      </p:sp>
    </p:spTree>
    <p:extLst>
      <p:ext uri="{BB962C8B-B14F-4D97-AF65-F5344CB8AC3E}">
        <p14:creationId xmlns:p14="http://schemas.microsoft.com/office/powerpoint/2010/main" val="41031021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 SCH</a:t>
            </a:r>
            <a:endParaRPr lang="en-US" dirty="0"/>
          </a:p>
        </p:txBody>
      </p:sp>
      <p:sp>
        <p:nvSpPr>
          <p:cNvPr id="4" name="Text Placeholder 3"/>
          <p:cNvSpPr>
            <a:spLocks noGrp="1"/>
          </p:cNvSpPr>
          <p:nvPr>
            <p:ph type="body" sz="quarter" idx="11"/>
          </p:nvPr>
        </p:nvSpPr>
        <p:spPr/>
        <p:txBody>
          <a:bodyPr/>
          <a:lstStyle/>
          <a:p>
            <a:pPr>
              <a:spcAft>
                <a:spcPts val="600"/>
              </a:spcAft>
              <a:buFont typeface="Wingdings" panose="05000000000000000000" pitchFamily="2" charset="2"/>
              <a:buChar char="Ø"/>
            </a:pPr>
            <a:r>
              <a:rPr lang="en-US" dirty="0" smtClean="0"/>
              <a:t>First get # SCH for each tuition group from each school/college (SCH)</a:t>
            </a:r>
          </a:p>
          <a:p>
            <a:pPr>
              <a:spcAft>
                <a:spcPts val="600"/>
              </a:spcAft>
              <a:buFont typeface="Wingdings" panose="05000000000000000000" pitchFamily="2" charset="2"/>
              <a:buChar char="Ø"/>
            </a:pPr>
            <a:r>
              <a:rPr lang="en-US" dirty="0" smtClean="0"/>
              <a:t>Sum total SCH for each tuition group (</a:t>
            </a:r>
            <a:r>
              <a:rPr lang="en-US" dirty="0" err="1" smtClean="0"/>
              <a:t>TotSCH</a:t>
            </a:r>
            <a:r>
              <a:rPr lang="en-US" dirty="0" smtClean="0"/>
              <a:t>)</a:t>
            </a:r>
          </a:p>
          <a:p>
            <a:pPr>
              <a:spcAft>
                <a:spcPts val="600"/>
              </a:spcAft>
              <a:buFont typeface="Wingdings" panose="05000000000000000000" pitchFamily="2" charset="2"/>
              <a:buChar char="Ø"/>
            </a:pPr>
            <a:r>
              <a:rPr lang="en-US" dirty="0" smtClean="0"/>
              <a:t>Calculate % SCH for each tuition group from each college (SCH/</a:t>
            </a:r>
            <a:r>
              <a:rPr lang="en-US" dirty="0" err="1" smtClean="0"/>
              <a:t>TotSCH</a:t>
            </a:r>
            <a:r>
              <a:rPr lang="en-US" dirty="0" smtClean="0"/>
              <a:t>)</a:t>
            </a:r>
            <a:endParaRPr lang="en-US" dirty="0"/>
          </a:p>
        </p:txBody>
      </p:sp>
    </p:spTree>
    <p:extLst>
      <p:ext uri="{BB962C8B-B14F-4D97-AF65-F5344CB8AC3E}">
        <p14:creationId xmlns:p14="http://schemas.microsoft.com/office/powerpoint/2010/main" val="35025086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 Major Enrollments (grad/prof only)</a:t>
            </a:r>
            <a:endParaRPr lang="en-US" dirty="0"/>
          </a:p>
        </p:txBody>
      </p:sp>
      <p:sp>
        <p:nvSpPr>
          <p:cNvPr id="3" name="Text Placeholder 2"/>
          <p:cNvSpPr>
            <a:spLocks noGrp="1"/>
          </p:cNvSpPr>
          <p:nvPr>
            <p:ph type="body" sz="quarter" idx="11"/>
          </p:nvPr>
        </p:nvSpPr>
        <p:spPr>
          <a:xfrm>
            <a:off x="829818" y="1593677"/>
            <a:ext cx="8196210" cy="521843"/>
          </a:xfrm>
        </p:spPr>
        <p:txBody>
          <a:bodyPr/>
          <a:lstStyle/>
          <a:p>
            <a:pPr marL="0" indent="0">
              <a:buNone/>
            </a:pPr>
            <a:r>
              <a:rPr lang="en-US" sz="1400" dirty="0" smtClean="0"/>
              <a:t>Use </a:t>
            </a:r>
            <a:r>
              <a:rPr lang="en-US" sz="1400" dirty="0" err="1" smtClean="0"/>
              <a:t>ABB_StudentTuition</a:t>
            </a:r>
            <a:r>
              <a:rPr lang="en-US" sz="1400" dirty="0" smtClean="0"/>
              <a:t>, </a:t>
            </a:r>
            <a:r>
              <a:rPr lang="en-US" sz="1400" dirty="0" err="1" smtClean="0"/>
              <a:t>ABB_GraduateMajorProgramEnrollments</a:t>
            </a:r>
            <a:r>
              <a:rPr lang="en-US" sz="1400" dirty="0" smtClean="0"/>
              <a:t>, and </a:t>
            </a:r>
            <a:r>
              <a:rPr lang="en-US" sz="1400" dirty="0" err="1" smtClean="0"/>
              <a:t>ABB_MajorFinancialOrganizations</a:t>
            </a:r>
            <a:endParaRPr lang="en-US" sz="1400" dirty="0"/>
          </a:p>
        </p:txBody>
      </p:sp>
      <p:sp>
        <p:nvSpPr>
          <p:cNvPr id="6" name="Text Placeholder 2"/>
          <p:cNvSpPr txBox="1">
            <a:spLocks/>
          </p:cNvSpPr>
          <p:nvPr/>
        </p:nvSpPr>
        <p:spPr>
          <a:xfrm>
            <a:off x="309562" y="4832027"/>
            <a:ext cx="2589086" cy="1001845"/>
          </a:xfrm>
          <a:prstGeom prst="rect">
            <a:avLst/>
          </a:prstGeom>
        </p:spPr>
        <p:txBody>
          <a:bodyPr/>
          <a:lstStyle>
            <a:lvl1pPr marL="342900" indent="-342900" algn="l" defTabSz="457200" rtl="0" eaLnBrk="1" latinLnBrk="0" hangingPunct="1">
              <a:spcBef>
                <a:spcPct val="20000"/>
              </a:spcBef>
              <a:buFont typeface="Lucida Grande"/>
              <a:buChar char="&gt;"/>
              <a:defRPr sz="2400" b="1" i="0" kern="1200" baseline="0">
                <a:solidFill>
                  <a:srgbClr val="4B2E83"/>
                </a:solidFill>
                <a:latin typeface="Open Sans"/>
                <a:ea typeface="+mn-ea"/>
                <a:cs typeface="Open Sans"/>
              </a:defRPr>
            </a:lvl1pPr>
            <a:lvl2pPr marL="742950" indent="-285750" algn="l" defTabSz="457200" rtl="0" eaLnBrk="1" latinLnBrk="0" hangingPunct="1">
              <a:spcBef>
                <a:spcPct val="20000"/>
              </a:spcBef>
              <a:buFont typeface="Arial"/>
              <a:buChar char="–"/>
              <a:defRPr sz="2000" b="1" i="0" kern="1200" baseline="0">
                <a:solidFill>
                  <a:srgbClr val="4B2E83"/>
                </a:solidFill>
                <a:latin typeface="Open Sans"/>
                <a:ea typeface="+mn-ea"/>
                <a:cs typeface="Open Sans"/>
              </a:defRPr>
            </a:lvl2pPr>
            <a:lvl3pPr marL="1143000" indent="-228600" algn="l" defTabSz="457200" rtl="0" eaLnBrk="1" latinLnBrk="0" hangingPunct="1">
              <a:spcBef>
                <a:spcPct val="20000"/>
              </a:spcBef>
              <a:buSzPct val="100000"/>
              <a:buFont typeface="Lucida Grande"/>
              <a:buChar char="&gt;"/>
              <a:defRPr sz="1800" b="1" i="0" kern="1200" baseline="0">
                <a:solidFill>
                  <a:srgbClr val="4B2E83"/>
                </a:solidFill>
                <a:latin typeface="Open Sans"/>
                <a:ea typeface="+mn-ea"/>
                <a:cs typeface="Open Sans"/>
              </a:defRPr>
            </a:lvl3pPr>
            <a:lvl4pPr marL="1600200" indent="-228600" algn="l" defTabSz="457200" rtl="0" eaLnBrk="1" latinLnBrk="0" hangingPunct="1">
              <a:spcBef>
                <a:spcPct val="20000"/>
              </a:spcBef>
              <a:buFont typeface="Arial"/>
              <a:buChar char="–"/>
              <a:defRPr sz="1600" b="1" i="0" kern="1200" baseline="0">
                <a:solidFill>
                  <a:srgbClr val="4B2E83"/>
                </a:solidFill>
                <a:latin typeface="Open Sans"/>
                <a:ea typeface="+mn-ea"/>
                <a:cs typeface="Open Sans"/>
              </a:defRPr>
            </a:lvl4pPr>
            <a:lvl5pPr marL="2057400" indent="-228600" algn="l" defTabSz="457200" rtl="0" eaLnBrk="1" latinLnBrk="0" hangingPunct="1">
              <a:spcBef>
                <a:spcPct val="20000"/>
              </a:spcBef>
              <a:buFont typeface="Lucida Grande"/>
              <a:buChar char="&gt;"/>
              <a:defRPr sz="1400" b="1" i="0" kern="1200" baseline="0">
                <a:solidFill>
                  <a:srgbClr val="4B2E83"/>
                </a:solidFill>
                <a:latin typeface="Open Sans"/>
                <a:ea typeface="+mn-ea"/>
                <a:cs typeface="Open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400" dirty="0" smtClean="0"/>
              <a:t>One record per student per quarter – tells us a student’s tuition group</a:t>
            </a:r>
          </a:p>
        </p:txBody>
      </p:sp>
      <p:sp>
        <p:nvSpPr>
          <p:cNvPr id="7" name="Text Placeholder 2"/>
          <p:cNvSpPr txBox="1">
            <a:spLocks/>
          </p:cNvSpPr>
          <p:nvPr/>
        </p:nvSpPr>
        <p:spPr>
          <a:xfrm>
            <a:off x="5942214" y="4860406"/>
            <a:ext cx="3083814" cy="1001845"/>
          </a:xfrm>
          <a:prstGeom prst="rect">
            <a:avLst/>
          </a:prstGeom>
        </p:spPr>
        <p:txBody>
          <a:bodyPr/>
          <a:lstStyle>
            <a:lvl1pPr marL="342900" indent="-342900" algn="l" defTabSz="457200" rtl="0" eaLnBrk="1" latinLnBrk="0" hangingPunct="1">
              <a:spcBef>
                <a:spcPct val="20000"/>
              </a:spcBef>
              <a:buFont typeface="Lucida Grande"/>
              <a:buChar char="&gt;"/>
              <a:defRPr sz="2400" b="1" i="0" kern="1200" baseline="0">
                <a:solidFill>
                  <a:srgbClr val="4B2E83"/>
                </a:solidFill>
                <a:latin typeface="Open Sans"/>
                <a:ea typeface="+mn-ea"/>
                <a:cs typeface="Open Sans"/>
              </a:defRPr>
            </a:lvl1pPr>
            <a:lvl2pPr marL="742950" indent="-285750" algn="l" defTabSz="457200" rtl="0" eaLnBrk="1" latinLnBrk="0" hangingPunct="1">
              <a:spcBef>
                <a:spcPct val="20000"/>
              </a:spcBef>
              <a:buFont typeface="Arial"/>
              <a:buChar char="–"/>
              <a:defRPr sz="2000" b="1" i="0" kern="1200" baseline="0">
                <a:solidFill>
                  <a:srgbClr val="4B2E83"/>
                </a:solidFill>
                <a:latin typeface="Open Sans"/>
                <a:ea typeface="+mn-ea"/>
                <a:cs typeface="Open Sans"/>
              </a:defRPr>
            </a:lvl2pPr>
            <a:lvl3pPr marL="1143000" indent="-228600" algn="l" defTabSz="457200" rtl="0" eaLnBrk="1" latinLnBrk="0" hangingPunct="1">
              <a:spcBef>
                <a:spcPct val="20000"/>
              </a:spcBef>
              <a:buSzPct val="100000"/>
              <a:buFont typeface="Lucida Grande"/>
              <a:buChar char="&gt;"/>
              <a:defRPr sz="1800" b="1" i="0" kern="1200" baseline="0">
                <a:solidFill>
                  <a:srgbClr val="4B2E83"/>
                </a:solidFill>
                <a:latin typeface="Open Sans"/>
                <a:ea typeface="+mn-ea"/>
                <a:cs typeface="Open Sans"/>
              </a:defRPr>
            </a:lvl3pPr>
            <a:lvl4pPr marL="1600200" indent="-228600" algn="l" defTabSz="457200" rtl="0" eaLnBrk="1" latinLnBrk="0" hangingPunct="1">
              <a:spcBef>
                <a:spcPct val="20000"/>
              </a:spcBef>
              <a:buFont typeface="Arial"/>
              <a:buChar char="–"/>
              <a:defRPr sz="1600" b="1" i="0" kern="1200" baseline="0">
                <a:solidFill>
                  <a:srgbClr val="4B2E83"/>
                </a:solidFill>
                <a:latin typeface="Open Sans"/>
                <a:ea typeface="+mn-ea"/>
                <a:cs typeface="Open Sans"/>
              </a:defRPr>
            </a:lvl4pPr>
            <a:lvl5pPr marL="2057400" indent="-228600" algn="l" defTabSz="457200" rtl="0" eaLnBrk="1" latinLnBrk="0" hangingPunct="1">
              <a:spcBef>
                <a:spcPct val="20000"/>
              </a:spcBef>
              <a:buFont typeface="Lucida Grande"/>
              <a:buChar char="&gt;"/>
              <a:defRPr sz="1400" b="1" i="0" kern="1200" baseline="0">
                <a:solidFill>
                  <a:srgbClr val="4B2E83"/>
                </a:solidFill>
                <a:latin typeface="Open Sans"/>
                <a:ea typeface="+mn-ea"/>
                <a:cs typeface="Open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400" dirty="0" smtClean="0"/>
              <a:t>One record per AFY per major to department mapping (tells us which department(s) a major maps to).</a:t>
            </a:r>
          </a:p>
        </p:txBody>
      </p:sp>
      <p:sp>
        <p:nvSpPr>
          <p:cNvPr id="9" name="Text Placeholder 2"/>
          <p:cNvSpPr txBox="1">
            <a:spLocks/>
          </p:cNvSpPr>
          <p:nvPr/>
        </p:nvSpPr>
        <p:spPr>
          <a:xfrm>
            <a:off x="3051048" y="4860406"/>
            <a:ext cx="2589086" cy="1001845"/>
          </a:xfrm>
          <a:prstGeom prst="rect">
            <a:avLst/>
          </a:prstGeom>
        </p:spPr>
        <p:txBody>
          <a:bodyPr/>
          <a:lstStyle>
            <a:lvl1pPr marL="342900" indent="-342900" algn="l" defTabSz="457200" rtl="0" eaLnBrk="1" latinLnBrk="0" hangingPunct="1">
              <a:spcBef>
                <a:spcPct val="20000"/>
              </a:spcBef>
              <a:buFont typeface="Lucida Grande"/>
              <a:buChar char="&gt;"/>
              <a:defRPr sz="2400" b="1" i="0" kern="1200" baseline="0">
                <a:solidFill>
                  <a:srgbClr val="4B2E83"/>
                </a:solidFill>
                <a:latin typeface="Open Sans"/>
                <a:ea typeface="+mn-ea"/>
                <a:cs typeface="Open Sans"/>
              </a:defRPr>
            </a:lvl1pPr>
            <a:lvl2pPr marL="742950" indent="-285750" algn="l" defTabSz="457200" rtl="0" eaLnBrk="1" latinLnBrk="0" hangingPunct="1">
              <a:spcBef>
                <a:spcPct val="20000"/>
              </a:spcBef>
              <a:buFont typeface="Arial"/>
              <a:buChar char="–"/>
              <a:defRPr sz="2000" b="1" i="0" kern="1200" baseline="0">
                <a:solidFill>
                  <a:srgbClr val="4B2E83"/>
                </a:solidFill>
                <a:latin typeface="Open Sans"/>
                <a:ea typeface="+mn-ea"/>
                <a:cs typeface="Open Sans"/>
              </a:defRPr>
            </a:lvl2pPr>
            <a:lvl3pPr marL="1143000" indent="-228600" algn="l" defTabSz="457200" rtl="0" eaLnBrk="1" latinLnBrk="0" hangingPunct="1">
              <a:spcBef>
                <a:spcPct val="20000"/>
              </a:spcBef>
              <a:buSzPct val="100000"/>
              <a:buFont typeface="Lucida Grande"/>
              <a:buChar char="&gt;"/>
              <a:defRPr sz="1800" b="1" i="0" kern="1200" baseline="0">
                <a:solidFill>
                  <a:srgbClr val="4B2E83"/>
                </a:solidFill>
                <a:latin typeface="Open Sans"/>
                <a:ea typeface="+mn-ea"/>
                <a:cs typeface="Open Sans"/>
              </a:defRPr>
            </a:lvl3pPr>
            <a:lvl4pPr marL="1600200" indent="-228600" algn="l" defTabSz="457200" rtl="0" eaLnBrk="1" latinLnBrk="0" hangingPunct="1">
              <a:spcBef>
                <a:spcPct val="20000"/>
              </a:spcBef>
              <a:buFont typeface="Arial"/>
              <a:buChar char="–"/>
              <a:defRPr sz="1600" b="1" i="0" kern="1200" baseline="0">
                <a:solidFill>
                  <a:srgbClr val="4B2E83"/>
                </a:solidFill>
                <a:latin typeface="Open Sans"/>
                <a:ea typeface="+mn-ea"/>
                <a:cs typeface="Open Sans"/>
              </a:defRPr>
            </a:lvl4pPr>
            <a:lvl5pPr marL="2057400" indent="-228600" algn="l" defTabSz="457200" rtl="0" eaLnBrk="1" latinLnBrk="0" hangingPunct="1">
              <a:spcBef>
                <a:spcPct val="20000"/>
              </a:spcBef>
              <a:buFont typeface="Lucida Grande"/>
              <a:buChar char="&gt;"/>
              <a:defRPr sz="1400" b="1" i="0" kern="1200" baseline="0">
                <a:solidFill>
                  <a:srgbClr val="4B2E83"/>
                </a:solidFill>
                <a:latin typeface="Open Sans"/>
                <a:ea typeface="+mn-ea"/>
                <a:cs typeface="Open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400" dirty="0" smtClean="0"/>
              <a:t>One record per grad/prof student per major enrollment.</a:t>
            </a:r>
          </a:p>
        </p:txBody>
      </p:sp>
      <p:pic>
        <p:nvPicPr>
          <p:cNvPr id="4" name="Picture 3"/>
          <p:cNvPicPr>
            <a:picLocks noChangeAspect="1"/>
          </p:cNvPicPr>
          <p:nvPr/>
        </p:nvPicPr>
        <p:blipFill>
          <a:blip r:embed="rId3"/>
          <a:stretch>
            <a:fillRect/>
          </a:stretch>
        </p:blipFill>
        <p:spPr>
          <a:xfrm>
            <a:off x="133350" y="2052637"/>
            <a:ext cx="8877300" cy="2752725"/>
          </a:xfrm>
          <a:prstGeom prst="rect">
            <a:avLst/>
          </a:prstGeom>
        </p:spPr>
      </p:pic>
    </p:spTree>
    <p:extLst>
      <p:ext uri="{BB962C8B-B14F-4D97-AF65-F5344CB8AC3E}">
        <p14:creationId xmlns:p14="http://schemas.microsoft.com/office/powerpoint/2010/main" val="12064218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 Degree Majors (undergrad only)</a:t>
            </a:r>
            <a:endParaRPr lang="en-US" dirty="0"/>
          </a:p>
        </p:txBody>
      </p:sp>
      <p:sp>
        <p:nvSpPr>
          <p:cNvPr id="3" name="Text Placeholder 2"/>
          <p:cNvSpPr>
            <a:spLocks noGrp="1"/>
          </p:cNvSpPr>
          <p:nvPr>
            <p:ph type="body" sz="quarter" idx="11"/>
          </p:nvPr>
        </p:nvSpPr>
        <p:spPr>
          <a:xfrm>
            <a:off x="829818" y="1593677"/>
            <a:ext cx="8196210" cy="521843"/>
          </a:xfrm>
        </p:spPr>
        <p:txBody>
          <a:bodyPr/>
          <a:lstStyle/>
          <a:p>
            <a:pPr marL="0" indent="0">
              <a:buNone/>
            </a:pPr>
            <a:r>
              <a:rPr lang="en-US" sz="1400" dirty="0" smtClean="0"/>
              <a:t>Use </a:t>
            </a:r>
            <a:r>
              <a:rPr lang="en-US" sz="1400" dirty="0" err="1" smtClean="0"/>
              <a:t>ABB_UndergraduateDegreeMajorCompletions</a:t>
            </a:r>
            <a:r>
              <a:rPr lang="en-US" sz="1400" dirty="0" smtClean="0"/>
              <a:t> and </a:t>
            </a:r>
            <a:r>
              <a:rPr lang="en-US" sz="1400" dirty="0" err="1" smtClean="0"/>
              <a:t>ABB_DegreeFinancialOrganizations</a:t>
            </a:r>
            <a:endParaRPr lang="en-US" sz="1400" dirty="0"/>
          </a:p>
        </p:txBody>
      </p:sp>
      <p:sp>
        <p:nvSpPr>
          <p:cNvPr id="7" name="Text Placeholder 2"/>
          <p:cNvSpPr txBox="1">
            <a:spLocks/>
          </p:cNvSpPr>
          <p:nvPr/>
        </p:nvSpPr>
        <p:spPr>
          <a:xfrm>
            <a:off x="4010639" y="5582782"/>
            <a:ext cx="3083814" cy="1001845"/>
          </a:xfrm>
          <a:prstGeom prst="rect">
            <a:avLst/>
          </a:prstGeom>
        </p:spPr>
        <p:txBody>
          <a:bodyPr/>
          <a:lstStyle>
            <a:lvl1pPr marL="342900" indent="-342900" algn="l" defTabSz="457200" rtl="0" eaLnBrk="1" latinLnBrk="0" hangingPunct="1">
              <a:spcBef>
                <a:spcPct val="20000"/>
              </a:spcBef>
              <a:buFont typeface="Lucida Grande"/>
              <a:buChar char="&gt;"/>
              <a:defRPr sz="2400" b="1" i="0" kern="1200" baseline="0">
                <a:solidFill>
                  <a:srgbClr val="4B2E83"/>
                </a:solidFill>
                <a:latin typeface="Open Sans"/>
                <a:ea typeface="+mn-ea"/>
                <a:cs typeface="Open Sans"/>
              </a:defRPr>
            </a:lvl1pPr>
            <a:lvl2pPr marL="742950" indent="-285750" algn="l" defTabSz="457200" rtl="0" eaLnBrk="1" latinLnBrk="0" hangingPunct="1">
              <a:spcBef>
                <a:spcPct val="20000"/>
              </a:spcBef>
              <a:buFont typeface="Arial"/>
              <a:buChar char="–"/>
              <a:defRPr sz="2000" b="1" i="0" kern="1200" baseline="0">
                <a:solidFill>
                  <a:srgbClr val="4B2E83"/>
                </a:solidFill>
                <a:latin typeface="Open Sans"/>
                <a:ea typeface="+mn-ea"/>
                <a:cs typeface="Open Sans"/>
              </a:defRPr>
            </a:lvl2pPr>
            <a:lvl3pPr marL="1143000" indent="-228600" algn="l" defTabSz="457200" rtl="0" eaLnBrk="1" latinLnBrk="0" hangingPunct="1">
              <a:spcBef>
                <a:spcPct val="20000"/>
              </a:spcBef>
              <a:buSzPct val="100000"/>
              <a:buFont typeface="Lucida Grande"/>
              <a:buChar char="&gt;"/>
              <a:defRPr sz="1800" b="1" i="0" kern="1200" baseline="0">
                <a:solidFill>
                  <a:srgbClr val="4B2E83"/>
                </a:solidFill>
                <a:latin typeface="Open Sans"/>
                <a:ea typeface="+mn-ea"/>
                <a:cs typeface="Open Sans"/>
              </a:defRPr>
            </a:lvl3pPr>
            <a:lvl4pPr marL="1600200" indent="-228600" algn="l" defTabSz="457200" rtl="0" eaLnBrk="1" latinLnBrk="0" hangingPunct="1">
              <a:spcBef>
                <a:spcPct val="20000"/>
              </a:spcBef>
              <a:buFont typeface="Arial"/>
              <a:buChar char="–"/>
              <a:defRPr sz="1600" b="1" i="0" kern="1200" baseline="0">
                <a:solidFill>
                  <a:srgbClr val="4B2E83"/>
                </a:solidFill>
                <a:latin typeface="Open Sans"/>
                <a:ea typeface="+mn-ea"/>
                <a:cs typeface="Open Sans"/>
              </a:defRPr>
            </a:lvl4pPr>
            <a:lvl5pPr marL="2057400" indent="-228600" algn="l" defTabSz="457200" rtl="0" eaLnBrk="1" latinLnBrk="0" hangingPunct="1">
              <a:spcBef>
                <a:spcPct val="20000"/>
              </a:spcBef>
              <a:buFont typeface="Lucida Grande"/>
              <a:buChar char="&gt;"/>
              <a:defRPr sz="1400" b="1" i="0" kern="1200" baseline="0">
                <a:solidFill>
                  <a:srgbClr val="4B2E83"/>
                </a:solidFill>
                <a:latin typeface="Open Sans"/>
                <a:ea typeface="+mn-ea"/>
                <a:cs typeface="Open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400" dirty="0" smtClean="0"/>
              <a:t>One record per AFY per degree major to department mapping (tells us which department(s) a degree maps to).</a:t>
            </a:r>
          </a:p>
        </p:txBody>
      </p:sp>
      <p:sp>
        <p:nvSpPr>
          <p:cNvPr id="9" name="Text Placeholder 2"/>
          <p:cNvSpPr txBox="1">
            <a:spLocks/>
          </p:cNvSpPr>
          <p:nvPr/>
        </p:nvSpPr>
        <p:spPr>
          <a:xfrm>
            <a:off x="671757" y="5514572"/>
            <a:ext cx="2589086" cy="1001845"/>
          </a:xfrm>
          <a:prstGeom prst="rect">
            <a:avLst/>
          </a:prstGeom>
        </p:spPr>
        <p:txBody>
          <a:bodyPr/>
          <a:lstStyle>
            <a:lvl1pPr marL="342900" indent="-342900" algn="l" defTabSz="457200" rtl="0" eaLnBrk="1" latinLnBrk="0" hangingPunct="1">
              <a:spcBef>
                <a:spcPct val="20000"/>
              </a:spcBef>
              <a:buFont typeface="Lucida Grande"/>
              <a:buChar char="&gt;"/>
              <a:defRPr sz="2400" b="1" i="0" kern="1200" baseline="0">
                <a:solidFill>
                  <a:srgbClr val="4B2E83"/>
                </a:solidFill>
                <a:latin typeface="Open Sans"/>
                <a:ea typeface="+mn-ea"/>
                <a:cs typeface="Open Sans"/>
              </a:defRPr>
            </a:lvl1pPr>
            <a:lvl2pPr marL="742950" indent="-285750" algn="l" defTabSz="457200" rtl="0" eaLnBrk="1" latinLnBrk="0" hangingPunct="1">
              <a:spcBef>
                <a:spcPct val="20000"/>
              </a:spcBef>
              <a:buFont typeface="Arial"/>
              <a:buChar char="–"/>
              <a:defRPr sz="2000" b="1" i="0" kern="1200" baseline="0">
                <a:solidFill>
                  <a:srgbClr val="4B2E83"/>
                </a:solidFill>
                <a:latin typeface="Open Sans"/>
                <a:ea typeface="+mn-ea"/>
                <a:cs typeface="Open Sans"/>
              </a:defRPr>
            </a:lvl2pPr>
            <a:lvl3pPr marL="1143000" indent="-228600" algn="l" defTabSz="457200" rtl="0" eaLnBrk="1" latinLnBrk="0" hangingPunct="1">
              <a:spcBef>
                <a:spcPct val="20000"/>
              </a:spcBef>
              <a:buSzPct val="100000"/>
              <a:buFont typeface="Lucida Grande"/>
              <a:buChar char="&gt;"/>
              <a:defRPr sz="1800" b="1" i="0" kern="1200" baseline="0">
                <a:solidFill>
                  <a:srgbClr val="4B2E83"/>
                </a:solidFill>
                <a:latin typeface="Open Sans"/>
                <a:ea typeface="+mn-ea"/>
                <a:cs typeface="Open Sans"/>
              </a:defRPr>
            </a:lvl3pPr>
            <a:lvl4pPr marL="1600200" indent="-228600" algn="l" defTabSz="457200" rtl="0" eaLnBrk="1" latinLnBrk="0" hangingPunct="1">
              <a:spcBef>
                <a:spcPct val="20000"/>
              </a:spcBef>
              <a:buFont typeface="Arial"/>
              <a:buChar char="–"/>
              <a:defRPr sz="1600" b="1" i="0" kern="1200" baseline="0">
                <a:solidFill>
                  <a:srgbClr val="4B2E83"/>
                </a:solidFill>
                <a:latin typeface="Open Sans"/>
                <a:ea typeface="+mn-ea"/>
                <a:cs typeface="Open Sans"/>
              </a:defRPr>
            </a:lvl4pPr>
            <a:lvl5pPr marL="2057400" indent="-228600" algn="l" defTabSz="457200" rtl="0" eaLnBrk="1" latinLnBrk="0" hangingPunct="1">
              <a:spcBef>
                <a:spcPct val="20000"/>
              </a:spcBef>
              <a:buFont typeface="Lucida Grande"/>
              <a:buChar char="&gt;"/>
              <a:defRPr sz="1400" b="1" i="0" kern="1200" baseline="0">
                <a:solidFill>
                  <a:srgbClr val="4B2E83"/>
                </a:solidFill>
                <a:latin typeface="Open Sans"/>
                <a:ea typeface="+mn-ea"/>
                <a:cs typeface="Open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400" dirty="0" smtClean="0"/>
              <a:t>One record per student,  bachelor’s degree, and major</a:t>
            </a:r>
          </a:p>
        </p:txBody>
      </p:sp>
      <p:sp>
        <p:nvSpPr>
          <p:cNvPr id="8" name="TextBox 7"/>
          <p:cNvSpPr txBox="1"/>
          <p:nvPr/>
        </p:nvSpPr>
        <p:spPr>
          <a:xfrm>
            <a:off x="7370064" y="2459736"/>
            <a:ext cx="1572768" cy="738664"/>
          </a:xfrm>
          <a:prstGeom prst="rect">
            <a:avLst/>
          </a:prstGeom>
          <a:noFill/>
        </p:spPr>
        <p:txBody>
          <a:bodyPr wrap="square" rtlCol="0">
            <a:spAutoFit/>
          </a:bodyPr>
          <a:lstStyle/>
          <a:p>
            <a:r>
              <a:rPr lang="en-US" sz="1400" dirty="0" smtClean="0"/>
              <a:t>One year lag:</a:t>
            </a:r>
          </a:p>
          <a:p>
            <a:r>
              <a:rPr lang="en-US" sz="1400" dirty="0" smtClean="0"/>
              <a:t>That’s why code includes </a:t>
            </a:r>
            <a:r>
              <a:rPr lang="en-US" sz="1400" dirty="0" err="1" smtClean="0"/>
              <a:t>ABBYr</a:t>
            </a:r>
            <a:endParaRPr lang="en-US" sz="1400" dirty="0"/>
          </a:p>
        </p:txBody>
      </p:sp>
      <p:pic>
        <p:nvPicPr>
          <p:cNvPr id="4" name="Picture 3"/>
          <p:cNvPicPr>
            <a:picLocks noChangeAspect="1"/>
          </p:cNvPicPr>
          <p:nvPr/>
        </p:nvPicPr>
        <p:blipFill>
          <a:blip r:embed="rId3"/>
          <a:stretch>
            <a:fillRect/>
          </a:stretch>
        </p:blipFill>
        <p:spPr>
          <a:xfrm>
            <a:off x="662677" y="2013204"/>
            <a:ext cx="6486525" cy="3124200"/>
          </a:xfrm>
          <a:prstGeom prst="rect">
            <a:avLst/>
          </a:prstGeom>
        </p:spPr>
      </p:pic>
    </p:spTree>
    <p:extLst>
      <p:ext uri="{BB962C8B-B14F-4D97-AF65-F5344CB8AC3E}">
        <p14:creationId xmlns:p14="http://schemas.microsoft.com/office/powerpoint/2010/main" val="14487861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671757" y="978408"/>
            <a:ext cx="6972300" cy="2720601"/>
          </a:xfrm>
        </p:spPr>
        <p:txBody>
          <a:bodyPr>
            <a:normAutofit/>
          </a:bodyPr>
          <a:lstStyle/>
          <a:p>
            <a:r>
              <a:rPr lang="en-US" sz="3600" dirty="0" smtClean="0"/>
              <a:t>Projection basics</a:t>
            </a:r>
            <a:endParaRPr lang="en-US" sz="3600" dirty="0"/>
          </a:p>
        </p:txBody>
      </p:sp>
    </p:spTree>
    <p:extLst>
      <p:ext uri="{BB962C8B-B14F-4D97-AF65-F5344CB8AC3E}">
        <p14:creationId xmlns:p14="http://schemas.microsoft.com/office/powerpoint/2010/main" val="3487572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Projection basics</a:t>
            </a:r>
            <a:endParaRPr lang="en-US" dirty="0"/>
          </a:p>
        </p:txBody>
      </p:sp>
      <p:sp>
        <p:nvSpPr>
          <p:cNvPr id="3" name="Text Placeholder 2"/>
          <p:cNvSpPr>
            <a:spLocks noGrp="1"/>
          </p:cNvSpPr>
          <p:nvPr>
            <p:ph type="body" sz="quarter" idx="11"/>
          </p:nvPr>
        </p:nvSpPr>
        <p:spPr/>
        <p:txBody>
          <a:bodyPr/>
          <a:lstStyle/>
          <a:p>
            <a:pPr>
              <a:spcAft>
                <a:spcPts val="1000"/>
              </a:spcAft>
              <a:buFont typeface="Wingdings" panose="05000000000000000000" pitchFamily="2" charset="2"/>
              <a:buChar char="Ø"/>
            </a:pPr>
            <a:r>
              <a:rPr lang="en-US" dirty="0" smtClean="0"/>
              <a:t>You may wish to look at two things:</a:t>
            </a:r>
          </a:p>
          <a:p>
            <a:pPr lvl="1">
              <a:spcAft>
                <a:spcPts val="1000"/>
              </a:spcAft>
              <a:buFont typeface="Wingdings" panose="05000000000000000000" pitchFamily="2" charset="2"/>
              <a:buChar char="Ø"/>
            </a:pPr>
            <a:r>
              <a:rPr lang="en-US" dirty="0" smtClean="0"/>
              <a:t>The likely effect of enrollment changes or tuition rate changes on the net revenue pool for a given tuition group, or</a:t>
            </a:r>
          </a:p>
          <a:p>
            <a:pPr lvl="1">
              <a:spcAft>
                <a:spcPts val="1000"/>
              </a:spcAft>
              <a:buFont typeface="Wingdings" panose="05000000000000000000" pitchFamily="2" charset="2"/>
              <a:buChar char="Ø"/>
            </a:pPr>
            <a:r>
              <a:rPr lang="en-US" dirty="0" smtClean="0"/>
              <a:t>The likely effect of increasing your unit’s SCH production, degree majors, or major enrollments</a:t>
            </a:r>
          </a:p>
          <a:p>
            <a:pPr>
              <a:spcAft>
                <a:spcPts val="1000"/>
              </a:spcAft>
              <a:buFont typeface="Wingdings" panose="05000000000000000000" pitchFamily="2" charset="2"/>
              <a:buChar char="Ø"/>
            </a:pPr>
            <a:r>
              <a:rPr lang="en-US" dirty="0" smtClean="0"/>
              <a:t>Note that these things are potentially related</a:t>
            </a:r>
          </a:p>
          <a:p>
            <a:pPr lvl="1">
              <a:spcAft>
                <a:spcPts val="1000"/>
              </a:spcAft>
              <a:buFont typeface="Wingdings" panose="05000000000000000000" pitchFamily="2" charset="2"/>
              <a:buChar char="Ø"/>
            </a:pPr>
            <a:r>
              <a:rPr lang="en-US" dirty="0" smtClean="0"/>
              <a:t>Are you expecting an increase in enrollment in a given tuition group that will increase majors or SCH, or</a:t>
            </a:r>
          </a:p>
          <a:p>
            <a:pPr lvl="1">
              <a:spcAft>
                <a:spcPts val="1000"/>
              </a:spcAft>
              <a:buFont typeface="Wingdings" panose="05000000000000000000" pitchFamily="2" charset="2"/>
              <a:buChar char="Ø"/>
            </a:pPr>
            <a:r>
              <a:rPr lang="en-US" dirty="0" smtClean="0"/>
              <a:t>(Undergrads) will your increase in degrees or SCH mean a reduction for another school/college?</a:t>
            </a:r>
          </a:p>
          <a:p>
            <a:pPr lvl="1">
              <a:buFont typeface="Wingdings" panose="05000000000000000000" pitchFamily="2" charset="2"/>
              <a:buChar char="Ø"/>
            </a:pPr>
            <a:endParaRPr lang="en-US" dirty="0"/>
          </a:p>
          <a:p>
            <a:pPr>
              <a:buFont typeface="Wingdings" panose="05000000000000000000" pitchFamily="2" charset="2"/>
              <a:buChar char="Ø"/>
            </a:pPr>
            <a:endParaRPr lang="en-US" dirty="0"/>
          </a:p>
          <a:p>
            <a:endParaRPr lang="en-US" dirty="0"/>
          </a:p>
        </p:txBody>
      </p:sp>
    </p:spTree>
    <p:extLst>
      <p:ext uri="{BB962C8B-B14F-4D97-AF65-F5344CB8AC3E}">
        <p14:creationId xmlns:p14="http://schemas.microsoft.com/office/powerpoint/2010/main" val="99253252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665079" y="371510"/>
            <a:ext cx="8184662" cy="991998"/>
          </a:xfrm>
        </p:spPr>
        <p:txBody>
          <a:bodyPr/>
          <a:lstStyle/>
          <a:p>
            <a:r>
              <a:rPr lang="en-US" dirty="0" smtClean="0"/>
              <a:t>Effect of enrollment or tuition changes on revenue pool </a:t>
            </a:r>
            <a:endParaRPr lang="en-US" dirty="0"/>
          </a:p>
        </p:txBody>
      </p:sp>
      <mc:AlternateContent xmlns:mc="http://schemas.openxmlformats.org/markup-compatibility/2006" xmlns:a14="http://schemas.microsoft.com/office/drawing/2010/main">
        <mc:Choice Requires="a14">
          <p:sp>
            <p:nvSpPr>
              <p:cNvPr id="3" name="Text Placeholder 2"/>
              <p:cNvSpPr>
                <a:spLocks noGrp="1"/>
              </p:cNvSpPr>
              <p:nvPr>
                <p:ph type="body" sz="quarter" idx="11"/>
              </p:nvPr>
            </p:nvSpPr>
            <p:spPr>
              <a:xfrm>
                <a:off x="671757" y="1498981"/>
                <a:ext cx="8196210" cy="4015497"/>
              </a:xfrm>
            </p:spPr>
            <p:txBody>
              <a:bodyPr/>
              <a:lstStyle/>
              <a:p>
                <a:pPr marL="57150" indent="0">
                  <a:buNone/>
                </a:pPr>
                <a:r>
                  <a:rPr lang="en-US" sz="1800" dirty="0" smtClean="0"/>
                  <a:t>Do calculation separately for each tuition category and residency combination. You will need to know: </a:t>
                </a:r>
                <a:endParaRPr lang="en-US" dirty="0" smtClean="0"/>
              </a:p>
              <a:p>
                <a:pPr marL="457200" lvl="1" indent="0">
                  <a:buNone/>
                </a:pPr>
                <a14:m>
                  <m:oMath xmlns:m="http://schemas.openxmlformats.org/officeDocument/2006/math">
                    <m:r>
                      <a:rPr lang="en-US" sz="1400" i="1" smtClean="0">
                        <a:latin typeface="Cambria Math" panose="02040503050406030204" pitchFamily="18" charset="0"/>
                        <a:ea typeface="Cambria Math" panose="02040503050406030204" pitchFamily="18" charset="0"/>
                      </a:rPr>
                      <m:t>∆</m:t>
                    </m:r>
                    <m:r>
                      <a:rPr lang="en-US" sz="1400" b="1" i="1" smtClean="0">
                        <a:latin typeface="Cambria Math" panose="02040503050406030204" pitchFamily="18" charset="0"/>
                        <a:ea typeface="Cambria Math" panose="02040503050406030204" pitchFamily="18" charset="0"/>
                      </a:rPr>
                      <m:t>𝑬</m:t>
                    </m:r>
                    <m:r>
                      <a:rPr lang="en-US" sz="1400" b="1" i="1" smtClean="0">
                        <a:latin typeface="Cambria Math" panose="02040503050406030204" pitchFamily="18" charset="0"/>
                        <a:ea typeface="Cambria Math" panose="02040503050406030204" pitchFamily="18" charset="0"/>
                      </a:rPr>
                      <m:t>=% </m:t>
                    </m:r>
                    <m:r>
                      <a:rPr lang="en-US" sz="1400" b="1" i="1" smtClean="0">
                        <a:latin typeface="Cambria Math" panose="02040503050406030204" pitchFamily="18" charset="0"/>
                        <a:ea typeface="Cambria Math" panose="02040503050406030204" pitchFamily="18" charset="0"/>
                      </a:rPr>
                      <m:t>𝒄𝒉𝒂𝒏𝒈𝒆</m:t>
                    </m:r>
                    <m:r>
                      <a:rPr lang="en-US" sz="1400" b="1" i="1" smtClean="0">
                        <a:latin typeface="Cambria Math" panose="02040503050406030204" pitchFamily="18" charset="0"/>
                        <a:ea typeface="Cambria Math" panose="02040503050406030204" pitchFamily="18" charset="0"/>
                      </a:rPr>
                      <m:t> </m:t>
                    </m:r>
                    <m:r>
                      <a:rPr lang="en-US" sz="1400" b="1" i="1" smtClean="0">
                        <a:latin typeface="Cambria Math" panose="02040503050406030204" pitchFamily="18" charset="0"/>
                        <a:ea typeface="Cambria Math" panose="02040503050406030204" pitchFamily="18" charset="0"/>
                      </a:rPr>
                      <m:t>𝒊𝒏</m:t>
                    </m:r>
                    <m:r>
                      <a:rPr lang="en-US" sz="1400" b="1" i="1" smtClean="0">
                        <a:latin typeface="Cambria Math" panose="02040503050406030204" pitchFamily="18" charset="0"/>
                        <a:ea typeface="Cambria Math" panose="02040503050406030204" pitchFamily="18" charset="0"/>
                      </a:rPr>
                      <m:t> </m:t>
                    </m:r>
                    <m:r>
                      <a:rPr lang="en-US" sz="1400" b="1" i="1" smtClean="0">
                        <a:latin typeface="Cambria Math" panose="02040503050406030204" pitchFamily="18" charset="0"/>
                        <a:ea typeface="Cambria Math" panose="02040503050406030204" pitchFamily="18" charset="0"/>
                      </a:rPr>
                      <m:t>𝒆𝒏𝒓𝒐𝒍𝒍𝒎𝒆𝒏𝒕</m:t>
                    </m:r>
                    <m:r>
                      <a:rPr lang="en-US" sz="1400" b="1" i="1" smtClean="0">
                        <a:latin typeface="Cambria Math" panose="02040503050406030204" pitchFamily="18" charset="0"/>
                        <a:ea typeface="Cambria Math" panose="02040503050406030204" pitchFamily="18" charset="0"/>
                      </a:rPr>
                      <m:t> </m:t>
                    </m:r>
                    <m:r>
                      <a:rPr lang="en-US" sz="1400" b="1" i="1" smtClean="0">
                        <a:latin typeface="Cambria Math" panose="02040503050406030204" pitchFamily="18" charset="0"/>
                        <a:ea typeface="Cambria Math" panose="02040503050406030204" pitchFamily="18" charset="0"/>
                      </a:rPr>
                      <m:t>𝒇𝒐𝒓</m:t>
                    </m:r>
                    <m:r>
                      <a:rPr lang="en-US" sz="1400" b="1" i="1" smtClean="0">
                        <a:latin typeface="Cambria Math" panose="02040503050406030204" pitchFamily="18" charset="0"/>
                        <a:ea typeface="Cambria Math" panose="02040503050406030204" pitchFamily="18" charset="0"/>
                      </a:rPr>
                      <m:t> </m:t>
                    </m:r>
                    <m:r>
                      <a:rPr lang="en-US" sz="1400" b="1" i="1" smtClean="0">
                        <a:latin typeface="Cambria Math" panose="02040503050406030204" pitchFamily="18" charset="0"/>
                        <a:ea typeface="Cambria Math" panose="02040503050406030204" pitchFamily="18" charset="0"/>
                      </a:rPr>
                      <m:t>𝒕𝒖𝒊𝒕𝒊𝒐𝒏</m:t>
                    </m:r>
                    <m:r>
                      <a:rPr lang="en-US" sz="1400" b="1" i="1" smtClean="0">
                        <a:latin typeface="Cambria Math" panose="02040503050406030204" pitchFamily="18" charset="0"/>
                        <a:ea typeface="Cambria Math" panose="02040503050406030204" pitchFamily="18" charset="0"/>
                      </a:rPr>
                      <m:t> </m:t>
                    </m:r>
                    <m:r>
                      <a:rPr lang="en-US" sz="1400" b="1" i="1" smtClean="0">
                        <a:latin typeface="Cambria Math" panose="02040503050406030204" pitchFamily="18" charset="0"/>
                        <a:ea typeface="Cambria Math" panose="02040503050406030204" pitchFamily="18" charset="0"/>
                      </a:rPr>
                      <m:t>𝒄𝒂𝒕𝒆𝒈𝒐𝒓𝒚</m:t>
                    </m:r>
                    <m:r>
                      <a:rPr lang="en-US" sz="1400" b="1" i="1" smtClean="0">
                        <a:latin typeface="Cambria Math" panose="02040503050406030204" pitchFamily="18" charset="0"/>
                        <a:ea typeface="Cambria Math" panose="02040503050406030204" pitchFamily="18" charset="0"/>
                      </a:rPr>
                      <m:t>, </m:t>
                    </m:r>
                    <m:r>
                      <a:rPr lang="en-US" sz="1400" b="1" i="1" smtClean="0">
                        <a:latin typeface="Cambria Math" panose="02040503050406030204" pitchFamily="18" charset="0"/>
                        <a:ea typeface="Cambria Math" panose="02040503050406030204" pitchFamily="18" charset="0"/>
                      </a:rPr>
                      <m:t>𝒓𝒆𝒔𝒊𝒅𝒆𝒏𝒄𝒚</m:t>
                    </m:r>
                  </m:oMath>
                </a14:m>
                <a:r>
                  <a:rPr lang="en-US" sz="1400" dirty="0" smtClean="0"/>
                  <a:t>  </a:t>
                </a:r>
              </a:p>
              <a:p>
                <a:pPr marL="457200" lvl="1" indent="0">
                  <a:spcBef>
                    <a:spcPts val="500"/>
                  </a:spcBef>
                  <a:buNone/>
                </a:pPr>
                <a14:m>
                  <m:oMathPara xmlns:m="http://schemas.openxmlformats.org/officeDocument/2006/math">
                    <m:oMathParaPr>
                      <m:jc m:val="left"/>
                    </m:oMathParaPr>
                    <m:oMath xmlns:m="http://schemas.openxmlformats.org/officeDocument/2006/math">
                      <m:r>
                        <a:rPr lang="en-US" sz="1400" i="1" smtClean="0">
                          <a:latin typeface="Cambria Math" panose="02040503050406030204" pitchFamily="18" charset="0"/>
                          <a:ea typeface="Cambria Math" panose="02040503050406030204" pitchFamily="18" charset="0"/>
                        </a:rPr>
                        <m:t>∆</m:t>
                      </m:r>
                      <m:sSub>
                        <m:sSubPr>
                          <m:ctrlPr>
                            <a:rPr lang="en-US" sz="1400" i="1" smtClean="0">
                              <a:latin typeface="Cambria Math" panose="02040503050406030204" pitchFamily="18" charset="0"/>
                              <a:ea typeface="Cambria Math" panose="02040503050406030204" pitchFamily="18" charset="0"/>
                            </a:rPr>
                          </m:ctrlPr>
                        </m:sSubPr>
                        <m:e>
                          <m:r>
                            <a:rPr lang="en-US" sz="1400" b="1" i="1" smtClean="0">
                              <a:latin typeface="Cambria Math" panose="02040503050406030204" pitchFamily="18" charset="0"/>
                              <a:ea typeface="Cambria Math" panose="02040503050406030204" pitchFamily="18" charset="0"/>
                            </a:rPr>
                            <m:t>𝑻</m:t>
                          </m:r>
                        </m:e>
                        <m:sub>
                          <m:r>
                            <a:rPr lang="en-US" sz="1400" b="1" i="1" smtClean="0">
                              <a:latin typeface="Cambria Math" panose="02040503050406030204" pitchFamily="18" charset="0"/>
                              <a:ea typeface="Cambria Math" panose="02040503050406030204" pitchFamily="18" charset="0"/>
                            </a:rPr>
                            <m:t>𝒈</m:t>
                          </m:r>
                        </m:sub>
                      </m:sSub>
                      <m:r>
                        <a:rPr lang="en-US" sz="1400" b="1" i="1" smtClean="0">
                          <a:latin typeface="Cambria Math" panose="02040503050406030204" pitchFamily="18" charset="0"/>
                          <a:ea typeface="Cambria Math" panose="02040503050406030204" pitchFamily="18" charset="0"/>
                        </a:rPr>
                        <m:t>=% </m:t>
                      </m:r>
                      <m:r>
                        <a:rPr lang="en-US" sz="1400" b="1" i="1" smtClean="0">
                          <a:latin typeface="Cambria Math" panose="02040503050406030204" pitchFamily="18" charset="0"/>
                          <a:ea typeface="Cambria Math" panose="02040503050406030204" pitchFamily="18" charset="0"/>
                        </a:rPr>
                        <m:t>𝒄𝒉𝒂𝒏𝒈𝒆</m:t>
                      </m:r>
                      <m:r>
                        <a:rPr lang="en-US" sz="1400" b="1" i="1" smtClean="0">
                          <a:latin typeface="Cambria Math" panose="02040503050406030204" pitchFamily="18" charset="0"/>
                          <a:ea typeface="Cambria Math" panose="02040503050406030204" pitchFamily="18" charset="0"/>
                        </a:rPr>
                        <m:t> </m:t>
                      </m:r>
                      <m:r>
                        <a:rPr lang="en-US" sz="1400" b="1" i="1" smtClean="0">
                          <a:latin typeface="Cambria Math" panose="02040503050406030204" pitchFamily="18" charset="0"/>
                          <a:ea typeface="Cambria Math" panose="02040503050406030204" pitchFamily="18" charset="0"/>
                        </a:rPr>
                        <m:t>𝒊𝒏</m:t>
                      </m:r>
                      <m:r>
                        <a:rPr lang="en-US" sz="1400" b="1" i="1" smtClean="0">
                          <a:latin typeface="Cambria Math" panose="02040503050406030204" pitchFamily="18" charset="0"/>
                          <a:ea typeface="Cambria Math" panose="02040503050406030204" pitchFamily="18" charset="0"/>
                        </a:rPr>
                        <m:t> </m:t>
                      </m:r>
                      <m:r>
                        <a:rPr lang="en-US" sz="1400" b="1" i="1" smtClean="0">
                          <a:latin typeface="Cambria Math" panose="02040503050406030204" pitchFamily="18" charset="0"/>
                          <a:ea typeface="Cambria Math" panose="02040503050406030204" pitchFamily="18" charset="0"/>
                        </a:rPr>
                        <m:t>𝒕𝒖𝒊𝒕𝒊𝒐𝒏</m:t>
                      </m:r>
                      <m:r>
                        <a:rPr lang="en-US" sz="1400" b="1" i="1" smtClean="0">
                          <a:latin typeface="Cambria Math" panose="02040503050406030204" pitchFamily="18" charset="0"/>
                          <a:ea typeface="Cambria Math" panose="02040503050406030204" pitchFamily="18" charset="0"/>
                        </a:rPr>
                        <m:t> </m:t>
                      </m:r>
                      <m:r>
                        <a:rPr lang="en-US" sz="1400" b="1" i="1" smtClean="0">
                          <a:latin typeface="Cambria Math" panose="02040503050406030204" pitchFamily="18" charset="0"/>
                          <a:ea typeface="Cambria Math" panose="02040503050406030204" pitchFamily="18" charset="0"/>
                        </a:rPr>
                        <m:t>𝒇𝒐𝒓</m:t>
                      </m:r>
                      <m:r>
                        <a:rPr lang="en-US" sz="1400" b="1" i="1" smtClean="0">
                          <a:latin typeface="Cambria Math" panose="02040503050406030204" pitchFamily="18" charset="0"/>
                          <a:ea typeface="Cambria Math" panose="02040503050406030204" pitchFamily="18" charset="0"/>
                        </a:rPr>
                        <m:t> </m:t>
                      </m:r>
                      <m:r>
                        <a:rPr lang="en-US" sz="1400" b="1" i="1" smtClean="0">
                          <a:latin typeface="Cambria Math" panose="02040503050406030204" pitchFamily="18" charset="0"/>
                          <a:ea typeface="Cambria Math" panose="02040503050406030204" pitchFamily="18" charset="0"/>
                        </a:rPr>
                        <m:t>𝒕𝒖𝒊𝒕𝒊𝒐𝒏</m:t>
                      </m:r>
                      <m:r>
                        <a:rPr lang="en-US" sz="1400" b="1" i="1" smtClean="0">
                          <a:latin typeface="Cambria Math" panose="02040503050406030204" pitchFamily="18" charset="0"/>
                          <a:ea typeface="Cambria Math" panose="02040503050406030204" pitchFamily="18" charset="0"/>
                        </a:rPr>
                        <m:t> </m:t>
                      </m:r>
                      <m:r>
                        <a:rPr lang="en-US" sz="1400" b="1" i="1" smtClean="0">
                          <a:latin typeface="Cambria Math" panose="02040503050406030204" pitchFamily="18" charset="0"/>
                          <a:ea typeface="Cambria Math" panose="02040503050406030204" pitchFamily="18" charset="0"/>
                        </a:rPr>
                        <m:t>𝒄𝒂𝒕𝒆𝒈𝒐𝒓𝒚</m:t>
                      </m:r>
                      <m:r>
                        <a:rPr lang="en-US" sz="1400" b="1" i="1" smtClean="0">
                          <a:latin typeface="Cambria Math" panose="02040503050406030204" pitchFamily="18" charset="0"/>
                          <a:ea typeface="Cambria Math" panose="02040503050406030204" pitchFamily="18" charset="0"/>
                        </a:rPr>
                        <m:t>,</m:t>
                      </m:r>
                      <m:r>
                        <a:rPr lang="en-US" sz="1400" b="1" i="1" smtClean="0">
                          <a:latin typeface="Cambria Math" panose="02040503050406030204" pitchFamily="18" charset="0"/>
                          <a:ea typeface="Cambria Math" panose="02040503050406030204" pitchFamily="18" charset="0"/>
                        </a:rPr>
                        <m:t>𝒓𝒆𝒔𝒊𝒅𝒆𝒏𝒄𝒚</m:t>
                      </m:r>
                    </m:oMath>
                  </m:oMathPara>
                </a14:m>
                <a:endParaRPr lang="en-US" sz="1400" b="1" dirty="0" smtClean="0">
                  <a:ea typeface="Cambria Math" panose="02040503050406030204" pitchFamily="18" charset="0"/>
                </a:endParaRPr>
              </a:p>
              <a:p>
                <a:pPr marL="457200" lvl="1" indent="0">
                  <a:spcBef>
                    <a:spcPts val="500"/>
                  </a:spcBef>
                  <a:buNone/>
                </a:pPr>
                <a14:m>
                  <m:oMathPara xmlns:m="http://schemas.openxmlformats.org/officeDocument/2006/math">
                    <m:oMathParaPr>
                      <m:jc m:val="left"/>
                    </m:oMathParaPr>
                    <m:oMath xmlns:m="http://schemas.openxmlformats.org/officeDocument/2006/math">
                      <m:r>
                        <a:rPr lang="en-US" sz="1400" b="1" i="1" smtClean="0">
                          <a:latin typeface="Cambria Math" panose="02040503050406030204" pitchFamily="18" charset="0"/>
                          <a:ea typeface="Cambria Math" panose="02040503050406030204" pitchFamily="18" charset="0"/>
                        </a:rPr>
                        <m:t>∆</m:t>
                      </m:r>
                      <m:sSub>
                        <m:sSubPr>
                          <m:ctrlPr>
                            <a:rPr lang="en-US" sz="1400" b="1" i="1" smtClean="0">
                              <a:latin typeface="Cambria Math" panose="02040503050406030204" pitchFamily="18" charset="0"/>
                              <a:ea typeface="Cambria Math" panose="02040503050406030204" pitchFamily="18" charset="0"/>
                            </a:rPr>
                          </m:ctrlPr>
                        </m:sSubPr>
                        <m:e>
                          <m:r>
                            <a:rPr lang="en-US" sz="1400" b="1" i="1" smtClean="0">
                              <a:latin typeface="Cambria Math" panose="02040503050406030204" pitchFamily="18" charset="0"/>
                              <a:ea typeface="Cambria Math" panose="02040503050406030204" pitchFamily="18" charset="0"/>
                            </a:rPr>
                            <m:t>𝑻</m:t>
                          </m:r>
                        </m:e>
                        <m:sub>
                          <m:r>
                            <a:rPr lang="en-US" sz="1400" b="1" i="1" smtClean="0">
                              <a:latin typeface="Cambria Math" panose="02040503050406030204" pitchFamily="18" charset="0"/>
                              <a:ea typeface="Cambria Math" panose="02040503050406030204" pitchFamily="18" charset="0"/>
                            </a:rPr>
                            <m:t>𝒓</m:t>
                          </m:r>
                        </m:sub>
                      </m:sSub>
                      <m:r>
                        <a:rPr lang="en-US" sz="1400" b="1" i="1" smtClean="0">
                          <a:latin typeface="Cambria Math" panose="02040503050406030204" pitchFamily="18" charset="0"/>
                          <a:ea typeface="Cambria Math" panose="02040503050406030204" pitchFamily="18" charset="0"/>
                        </a:rPr>
                        <m:t>=% </m:t>
                      </m:r>
                      <m:r>
                        <a:rPr lang="en-US" sz="1400" b="1" i="1" smtClean="0">
                          <a:latin typeface="Cambria Math" panose="02040503050406030204" pitchFamily="18" charset="0"/>
                          <a:ea typeface="Cambria Math" panose="02040503050406030204" pitchFamily="18" charset="0"/>
                        </a:rPr>
                        <m:t>𝒄𝒉𝒂𝒏𝒈𝒆</m:t>
                      </m:r>
                      <m:r>
                        <a:rPr lang="en-US" sz="1400" b="1" i="1" smtClean="0">
                          <a:latin typeface="Cambria Math" panose="02040503050406030204" pitchFamily="18" charset="0"/>
                          <a:ea typeface="Cambria Math" panose="02040503050406030204" pitchFamily="18" charset="0"/>
                        </a:rPr>
                        <m:t> </m:t>
                      </m:r>
                      <m:r>
                        <a:rPr lang="en-US" sz="1400" b="1" i="1" smtClean="0">
                          <a:latin typeface="Cambria Math" panose="02040503050406030204" pitchFamily="18" charset="0"/>
                          <a:ea typeface="Cambria Math" panose="02040503050406030204" pitchFamily="18" charset="0"/>
                        </a:rPr>
                        <m:t>𝒊𝒏</m:t>
                      </m:r>
                      <m:r>
                        <a:rPr lang="en-US" sz="1400" b="1" i="1" smtClean="0">
                          <a:latin typeface="Cambria Math" panose="02040503050406030204" pitchFamily="18" charset="0"/>
                          <a:ea typeface="Cambria Math" panose="02040503050406030204" pitchFamily="18" charset="0"/>
                        </a:rPr>
                        <m:t> </m:t>
                      </m:r>
                      <m:r>
                        <a:rPr lang="en-US" sz="1400" b="1" i="1" smtClean="0">
                          <a:latin typeface="Cambria Math" panose="02040503050406030204" pitchFamily="18" charset="0"/>
                          <a:ea typeface="Cambria Math" panose="02040503050406030204" pitchFamily="18" charset="0"/>
                        </a:rPr>
                        <m:t>𝒓𝒆𝒔𝒊𝒅𝒆𝒏𝒕</m:t>
                      </m:r>
                      <m:r>
                        <a:rPr lang="en-US" sz="1400" b="1" i="1" smtClean="0">
                          <a:latin typeface="Cambria Math" panose="02040503050406030204" pitchFamily="18" charset="0"/>
                          <a:ea typeface="Cambria Math" panose="02040503050406030204" pitchFamily="18" charset="0"/>
                        </a:rPr>
                        <m:t> </m:t>
                      </m:r>
                      <m:r>
                        <a:rPr lang="en-US" sz="1400" b="1" i="1" smtClean="0">
                          <a:latin typeface="Cambria Math" panose="02040503050406030204" pitchFamily="18" charset="0"/>
                          <a:ea typeface="Cambria Math" panose="02040503050406030204" pitchFamily="18" charset="0"/>
                        </a:rPr>
                        <m:t>𝒑𝒐𝒓𝒕𝒊𝒐𝒏</m:t>
                      </m:r>
                      <m:r>
                        <a:rPr lang="en-US" sz="1400" b="1" i="1" smtClean="0">
                          <a:latin typeface="Cambria Math" panose="02040503050406030204" pitchFamily="18" charset="0"/>
                          <a:ea typeface="Cambria Math" panose="02040503050406030204" pitchFamily="18" charset="0"/>
                        </a:rPr>
                        <m:t> </m:t>
                      </m:r>
                      <m:r>
                        <a:rPr lang="en-US" sz="1400" b="1" i="1" smtClean="0">
                          <a:latin typeface="Cambria Math" panose="02040503050406030204" pitchFamily="18" charset="0"/>
                          <a:ea typeface="Cambria Math" panose="02040503050406030204" pitchFamily="18" charset="0"/>
                        </a:rPr>
                        <m:t>𝒐𝒇</m:t>
                      </m:r>
                      <m:r>
                        <a:rPr lang="en-US" sz="1400" b="1" i="1" smtClean="0">
                          <a:latin typeface="Cambria Math" panose="02040503050406030204" pitchFamily="18" charset="0"/>
                          <a:ea typeface="Cambria Math" panose="02040503050406030204" pitchFamily="18" charset="0"/>
                        </a:rPr>
                        <m:t> </m:t>
                      </m:r>
                      <m:r>
                        <a:rPr lang="en-US" sz="1400" b="1" i="1" smtClean="0">
                          <a:latin typeface="Cambria Math" panose="02040503050406030204" pitchFamily="18" charset="0"/>
                          <a:ea typeface="Cambria Math" panose="02040503050406030204" pitchFamily="18" charset="0"/>
                        </a:rPr>
                        <m:t>𝒕𝒖𝒊𝒕𝒊𝒐𝒏</m:t>
                      </m:r>
                      <m:r>
                        <a:rPr lang="en-US" sz="1400" b="1" i="1" smtClean="0">
                          <a:latin typeface="Cambria Math" panose="02040503050406030204" pitchFamily="18" charset="0"/>
                          <a:ea typeface="Cambria Math" panose="02040503050406030204" pitchFamily="18" charset="0"/>
                        </a:rPr>
                        <m:t> </m:t>
                      </m:r>
                      <m:r>
                        <a:rPr lang="en-US" sz="1400" b="1" i="1" smtClean="0">
                          <a:latin typeface="Cambria Math" panose="02040503050406030204" pitchFamily="18" charset="0"/>
                          <a:ea typeface="Cambria Math" panose="02040503050406030204" pitchFamily="18" charset="0"/>
                        </a:rPr>
                        <m:t>𝒇𝒐𝒓</m:t>
                      </m:r>
                      <m:r>
                        <a:rPr lang="en-US" sz="1400" b="1" i="1" smtClean="0">
                          <a:latin typeface="Cambria Math" panose="02040503050406030204" pitchFamily="18" charset="0"/>
                          <a:ea typeface="Cambria Math" panose="02040503050406030204" pitchFamily="18" charset="0"/>
                        </a:rPr>
                        <m:t> </m:t>
                      </m:r>
                      <m:r>
                        <a:rPr lang="en-US" sz="1400" b="1" i="1" smtClean="0">
                          <a:latin typeface="Cambria Math" panose="02040503050406030204" pitchFamily="18" charset="0"/>
                          <a:ea typeface="Cambria Math" panose="02040503050406030204" pitchFamily="18" charset="0"/>
                        </a:rPr>
                        <m:t>𝒕𝒖𝒊𝒕𝒊𝒐𝒏</m:t>
                      </m:r>
                      <m:r>
                        <a:rPr lang="en-US" sz="1400" b="1" i="1" smtClean="0">
                          <a:latin typeface="Cambria Math" panose="02040503050406030204" pitchFamily="18" charset="0"/>
                          <a:ea typeface="Cambria Math" panose="02040503050406030204" pitchFamily="18" charset="0"/>
                        </a:rPr>
                        <m:t> </m:t>
                      </m:r>
                      <m:r>
                        <a:rPr lang="en-US" sz="1400" b="1" i="1" smtClean="0">
                          <a:latin typeface="Cambria Math" panose="02040503050406030204" pitchFamily="18" charset="0"/>
                          <a:ea typeface="Cambria Math" panose="02040503050406030204" pitchFamily="18" charset="0"/>
                        </a:rPr>
                        <m:t>𝒄𝒂𝒕𝒆𝒈𝒐𝒓𝒚</m:t>
                      </m:r>
                      <m:r>
                        <a:rPr lang="en-US" sz="1400" b="1" i="1" smtClean="0">
                          <a:latin typeface="Cambria Math" panose="02040503050406030204" pitchFamily="18" charset="0"/>
                          <a:ea typeface="Cambria Math" panose="02040503050406030204" pitchFamily="18" charset="0"/>
                        </a:rPr>
                        <m:t>,</m:t>
                      </m:r>
                      <m:r>
                        <a:rPr lang="en-US" sz="1400" b="1" i="1" smtClean="0">
                          <a:latin typeface="Cambria Math" panose="02040503050406030204" pitchFamily="18" charset="0"/>
                          <a:ea typeface="Cambria Math" panose="02040503050406030204" pitchFamily="18" charset="0"/>
                        </a:rPr>
                        <m:t>𝒓𝒆𝒔𝒊𝒅𝒆𝒏𝒄𝒚</m:t>
                      </m:r>
                    </m:oMath>
                  </m:oMathPara>
                </a14:m>
                <a:endParaRPr lang="en-US" sz="1400" b="1" dirty="0" smtClean="0">
                  <a:ea typeface="Cambria Math" panose="02040503050406030204" pitchFamily="18" charset="0"/>
                </a:endParaRPr>
              </a:p>
              <a:p>
                <a:pPr marL="457200" lvl="1" indent="0">
                  <a:spcBef>
                    <a:spcPts val="500"/>
                  </a:spcBef>
                  <a:buNone/>
                </a:pPr>
                <a14:m>
                  <m:oMathPara xmlns:m="http://schemas.openxmlformats.org/officeDocument/2006/math">
                    <m:oMathParaPr>
                      <m:jc m:val="left"/>
                    </m:oMathParaPr>
                    <m:oMath xmlns:m="http://schemas.openxmlformats.org/officeDocument/2006/math">
                      <m:r>
                        <a:rPr lang="en-US" sz="1400" b="1" i="1" smtClean="0">
                          <a:latin typeface="Cambria Math" panose="02040503050406030204" pitchFamily="18" charset="0"/>
                          <a:ea typeface="Cambria Math" panose="02040503050406030204" pitchFamily="18" charset="0"/>
                        </a:rPr>
                        <m:t>∆</m:t>
                      </m:r>
                      <m:sSub>
                        <m:sSubPr>
                          <m:ctrlPr>
                            <a:rPr lang="en-US" sz="1400" b="1" i="1" smtClean="0">
                              <a:latin typeface="Cambria Math" panose="02040503050406030204" pitchFamily="18" charset="0"/>
                              <a:ea typeface="Cambria Math" panose="02040503050406030204" pitchFamily="18" charset="0"/>
                            </a:rPr>
                          </m:ctrlPr>
                        </m:sSubPr>
                        <m:e>
                          <m:r>
                            <a:rPr lang="en-US" sz="1400" b="1" i="1" smtClean="0">
                              <a:latin typeface="Cambria Math" panose="02040503050406030204" pitchFamily="18" charset="0"/>
                              <a:ea typeface="Cambria Math" panose="02040503050406030204" pitchFamily="18" charset="0"/>
                            </a:rPr>
                            <m:t>𝑻</m:t>
                          </m:r>
                        </m:e>
                        <m:sub>
                          <m:r>
                            <a:rPr lang="en-US" sz="1400" b="1" i="1" smtClean="0">
                              <a:latin typeface="Cambria Math" panose="02040503050406030204" pitchFamily="18" charset="0"/>
                              <a:ea typeface="Cambria Math" panose="02040503050406030204" pitchFamily="18" charset="0"/>
                            </a:rPr>
                            <m:t>𝒏</m:t>
                          </m:r>
                        </m:sub>
                      </m:sSub>
                      <m:r>
                        <a:rPr lang="en-US" sz="1400" b="1" i="1" smtClean="0">
                          <a:latin typeface="Cambria Math" panose="02040503050406030204" pitchFamily="18" charset="0"/>
                          <a:ea typeface="Cambria Math" panose="02040503050406030204" pitchFamily="18" charset="0"/>
                        </a:rPr>
                        <m:t>=% </m:t>
                      </m:r>
                      <m:r>
                        <a:rPr lang="en-US" sz="1400" b="1" i="1" smtClean="0">
                          <a:latin typeface="Cambria Math" panose="02040503050406030204" pitchFamily="18" charset="0"/>
                          <a:ea typeface="Cambria Math" panose="02040503050406030204" pitchFamily="18" charset="0"/>
                        </a:rPr>
                        <m:t>𝒄𝒉𝒂𝒏𝒈𝒆</m:t>
                      </m:r>
                      <m:r>
                        <a:rPr lang="en-US" sz="1400" b="1" i="1" smtClean="0">
                          <a:latin typeface="Cambria Math" panose="02040503050406030204" pitchFamily="18" charset="0"/>
                          <a:ea typeface="Cambria Math" panose="02040503050406030204" pitchFamily="18" charset="0"/>
                        </a:rPr>
                        <m:t> </m:t>
                      </m:r>
                      <m:r>
                        <a:rPr lang="en-US" sz="1400" b="1" i="1" smtClean="0">
                          <a:latin typeface="Cambria Math" panose="02040503050406030204" pitchFamily="18" charset="0"/>
                          <a:ea typeface="Cambria Math" panose="02040503050406030204" pitchFamily="18" charset="0"/>
                        </a:rPr>
                        <m:t>𝒊𝒏</m:t>
                      </m:r>
                      <m:r>
                        <a:rPr lang="en-US" sz="1400" b="1" i="1" smtClean="0">
                          <a:latin typeface="Cambria Math" panose="02040503050406030204" pitchFamily="18" charset="0"/>
                          <a:ea typeface="Cambria Math" panose="02040503050406030204" pitchFamily="18" charset="0"/>
                        </a:rPr>
                        <m:t> </m:t>
                      </m:r>
                      <m:r>
                        <a:rPr lang="en-US" sz="1400" b="1" i="1" smtClean="0">
                          <a:latin typeface="Cambria Math" panose="02040503050406030204" pitchFamily="18" charset="0"/>
                          <a:ea typeface="Cambria Math" panose="02040503050406030204" pitchFamily="18" charset="0"/>
                        </a:rPr>
                        <m:t>𝒏𝒐𝒏𝒓𝒆𝒔𝒊𝒅𝒆𝒏𝒕</m:t>
                      </m:r>
                      <m:r>
                        <a:rPr lang="en-US" sz="1400" b="1" i="1" smtClean="0">
                          <a:latin typeface="Cambria Math" panose="02040503050406030204" pitchFamily="18" charset="0"/>
                          <a:ea typeface="Cambria Math" panose="02040503050406030204" pitchFamily="18" charset="0"/>
                        </a:rPr>
                        <m:t> </m:t>
                      </m:r>
                      <m:r>
                        <a:rPr lang="en-US" sz="1400" b="1" i="1" smtClean="0">
                          <a:latin typeface="Cambria Math" panose="02040503050406030204" pitchFamily="18" charset="0"/>
                          <a:ea typeface="Cambria Math" panose="02040503050406030204" pitchFamily="18" charset="0"/>
                        </a:rPr>
                        <m:t>𝒅𝒊𝒇𝒇𝒆𝒓𝒆𝒏𝒕𝒊𝒂𝒍</m:t>
                      </m:r>
                      <m:r>
                        <a:rPr lang="en-US" sz="1400" b="1" i="1" smtClean="0">
                          <a:latin typeface="Cambria Math" panose="02040503050406030204" pitchFamily="18" charset="0"/>
                          <a:ea typeface="Cambria Math" panose="02040503050406030204" pitchFamily="18" charset="0"/>
                        </a:rPr>
                        <m:t> </m:t>
                      </m:r>
                      <m:r>
                        <a:rPr lang="en-US" sz="1400" b="1" i="1" smtClean="0">
                          <a:latin typeface="Cambria Math" panose="02040503050406030204" pitchFamily="18" charset="0"/>
                          <a:ea typeface="Cambria Math" panose="02040503050406030204" pitchFamily="18" charset="0"/>
                        </a:rPr>
                        <m:t>𝒇𝒐𝒓</m:t>
                      </m:r>
                      <m:r>
                        <a:rPr lang="en-US" sz="1400" b="1" i="1" smtClean="0">
                          <a:latin typeface="Cambria Math" panose="02040503050406030204" pitchFamily="18" charset="0"/>
                          <a:ea typeface="Cambria Math" panose="02040503050406030204" pitchFamily="18" charset="0"/>
                        </a:rPr>
                        <m:t> </m:t>
                      </m:r>
                      <m:r>
                        <a:rPr lang="en-US" sz="1400" b="1" i="1" smtClean="0">
                          <a:latin typeface="Cambria Math" panose="02040503050406030204" pitchFamily="18" charset="0"/>
                          <a:ea typeface="Cambria Math" panose="02040503050406030204" pitchFamily="18" charset="0"/>
                        </a:rPr>
                        <m:t>𝒕𝒖𝒊𝒕𝒊𝒐𝒏</m:t>
                      </m:r>
                      <m:r>
                        <a:rPr lang="en-US" sz="1400" b="1" i="1" smtClean="0">
                          <a:latin typeface="Cambria Math" panose="02040503050406030204" pitchFamily="18" charset="0"/>
                          <a:ea typeface="Cambria Math" panose="02040503050406030204" pitchFamily="18" charset="0"/>
                        </a:rPr>
                        <m:t> </m:t>
                      </m:r>
                      <m:r>
                        <a:rPr lang="en-US" sz="1400" b="1" i="1" smtClean="0">
                          <a:latin typeface="Cambria Math" panose="02040503050406030204" pitchFamily="18" charset="0"/>
                          <a:ea typeface="Cambria Math" panose="02040503050406030204" pitchFamily="18" charset="0"/>
                        </a:rPr>
                        <m:t>𝒄𝒂𝒕𝒆𝒈𝒐𝒓𝒚</m:t>
                      </m:r>
                      <m:r>
                        <a:rPr lang="en-US" sz="1400" b="1" i="1" smtClean="0">
                          <a:latin typeface="Cambria Math" panose="02040503050406030204" pitchFamily="18" charset="0"/>
                          <a:ea typeface="Cambria Math" panose="02040503050406030204" pitchFamily="18" charset="0"/>
                        </a:rPr>
                        <m:t>, </m:t>
                      </m:r>
                      <m:r>
                        <a:rPr lang="en-US" sz="1400" b="1" i="1" smtClean="0">
                          <a:latin typeface="Cambria Math" panose="02040503050406030204" pitchFamily="18" charset="0"/>
                          <a:ea typeface="Cambria Math" panose="02040503050406030204" pitchFamily="18" charset="0"/>
                        </a:rPr>
                        <m:t>𝒓𝒆𝒔𝒊𝒅𝒆𝒏𝒄𝒚</m:t>
                      </m:r>
                    </m:oMath>
                  </m:oMathPara>
                </a14:m>
                <a:endParaRPr lang="en-US" sz="1400" b="1" dirty="0" smtClean="0">
                  <a:ea typeface="Cambria Math" panose="02040503050406030204" pitchFamily="18" charset="0"/>
                </a:endParaRPr>
              </a:p>
              <a:p>
                <a:pPr marL="457200" lvl="1" indent="0">
                  <a:spcBef>
                    <a:spcPts val="500"/>
                  </a:spcBef>
                  <a:buNone/>
                </a:pPr>
                <a14:m>
                  <m:oMathPara xmlns:m="http://schemas.openxmlformats.org/officeDocument/2006/math">
                    <m:oMathParaPr>
                      <m:jc m:val="left"/>
                    </m:oMathParaPr>
                    <m:oMath xmlns:m="http://schemas.openxmlformats.org/officeDocument/2006/math">
                      <m:r>
                        <a:rPr lang="en-US" sz="1400" b="1" i="1" smtClean="0">
                          <a:latin typeface="Cambria Math" panose="02040503050406030204" pitchFamily="18" charset="0"/>
                          <a:ea typeface="Cambria Math" panose="02040503050406030204" pitchFamily="18" charset="0"/>
                        </a:rPr>
                        <m:t>𝑮</m:t>
                      </m:r>
                      <m:r>
                        <a:rPr lang="en-US" sz="1400" b="1" i="1" smtClean="0">
                          <a:latin typeface="Cambria Math" panose="02040503050406030204" pitchFamily="18" charset="0"/>
                          <a:ea typeface="Cambria Math" panose="02040503050406030204" pitchFamily="18" charset="0"/>
                        </a:rPr>
                        <m:t>=</m:t>
                      </m:r>
                      <m:r>
                        <a:rPr lang="en-US" sz="1400" b="1" i="1" smtClean="0">
                          <a:latin typeface="Cambria Math" panose="02040503050406030204" pitchFamily="18" charset="0"/>
                          <a:ea typeface="Cambria Math" panose="02040503050406030204" pitchFamily="18" charset="0"/>
                        </a:rPr>
                        <m:t>𝒈𝒓𝒐𝒔𝒔</m:t>
                      </m:r>
                      <m:r>
                        <a:rPr lang="en-US" sz="1400" b="1" i="1" smtClean="0">
                          <a:latin typeface="Cambria Math" panose="02040503050406030204" pitchFamily="18" charset="0"/>
                          <a:ea typeface="Cambria Math" panose="02040503050406030204" pitchFamily="18" charset="0"/>
                        </a:rPr>
                        <m:t> </m:t>
                      </m:r>
                      <m:r>
                        <a:rPr lang="en-US" sz="1400" b="1" i="1" smtClean="0">
                          <a:latin typeface="Cambria Math" panose="02040503050406030204" pitchFamily="18" charset="0"/>
                          <a:ea typeface="Cambria Math" panose="02040503050406030204" pitchFamily="18" charset="0"/>
                        </a:rPr>
                        <m:t>𝒐𝒑𝒆𝒓𝒂𝒕𝒊𝒏𝒈</m:t>
                      </m:r>
                      <m:r>
                        <a:rPr lang="en-US" sz="1400" b="1" i="1" smtClean="0">
                          <a:latin typeface="Cambria Math" panose="02040503050406030204" pitchFamily="18" charset="0"/>
                          <a:ea typeface="Cambria Math" panose="02040503050406030204" pitchFamily="18" charset="0"/>
                        </a:rPr>
                        <m:t> </m:t>
                      </m:r>
                      <m:r>
                        <a:rPr lang="en-US" sz="1400" b="1" i="1" smtClean="0">
                          <a:latin typeface="Cambria Math" panose="02040503050406030204" pitchFamily="18" charset="0"/>
                          <a:ea typeface="Cambria Math" panose="02040503050406030204" pitchFamily="18" charset="0"/>
                        </a:rPr>
                        <m:t>𝒇𝒆𝒆</m:t>
                      </m:r>
                      <m:r>
                        <a:rPr lang="en-US" sz="1400" b="1" i="1" smtClean="0">
                          <a:latin typeface="Cambria Math" panose="02040503050406030204" pitchFamily="18" charset="0"/>
                          <a:ea typeface="Cambria Math" panose="02040503050406030204" pitchFamily="18" charset="0"/>
                        </a:rPr>
                        <m:t> </m:t>
                      </m:r>
                      <m:r>
                        <a:rPr lang="en-US" sz="1400" b="1" i="1" smtClean="0">
                          <a:latin typeface="Cambria Math" panose="02040503050406030204" pitchFamily="18" charset="0"/>
                          <a:ea typeface="Cambria Math" panose="02040503050406030204" pitchFamily="18" charset="0"/>
                        </a:rPr>
                        <m:t>𝒓𝒆𝒗𝒆𝒏𝒖𝒆</m:t>
                      </m:r>
                      <m:r>
                        <a:rPr lang="en-US" sz="1400" b="1" i="1" smtClean="0">
                          <a:latin typeface="Cambria Math" panose="02040503050406030204" pitchFamily="18" charset="0"/>
                          <a:ea typeface="Cambria Math" panose="02040503050406030204" pitchFamily="18" charset="0"/>
                        </a:rPr>
                        <m:t> </m:t>
                      </m:r>
                      <m:r>
                        <a:rPr lang="en-US" sz="1400" b="1" i="1" smtClean="0">
                          <a:latin typeface="Cambria Math" panose="02040503050406030204" pitchFamily="18" charset="0"/>
                          <a:ea typeface="Cambria Math" panose="02040503050406030204" pitchFamily="18" charset="0"/>
                        </a:rPr>
                        <m:t>𝒊𝒏</m:t>
                      </m:r>
                      <m:r>
                        <a:rPr lang="en-US" sz="1400" b="1" i="1" smtClean="0">
                          <a:latin typeface="Cambria Math" panose="02040503050406030204" pitchFamily="18" charset="0"/>
                          <a:ea typeface="Cambria Math" panose="02040503050406030204" pitchFamily="18" charset="0"/>
                        </a:rPr>
                        <m:t> </m:t>
                      </m:r>
                      <m:r>
                        <a:rPr lang="en-US" sz="1400" b="1" i="1" smtClean="0">
                          <a:latin typeface="Cambria Math" panose="02040503050406030204" pitchFamily="18" charset="0"/>
                          <a:ea typeface="Cambria Math" panose="02040503050406030204" pitchFamily="18" charset="0"/>
                        </a:rPr>
                        <m:t>𝒃𝒂𝒔𝒆</m:t>
                      </m:r>
                      <m:r>
                        <a:rPr lang="en-US" sz="1400" b="1" i="1" smtClean="0">
                          <a:latin typeface="Cambria Math" panose="02040503050406030204" pitchFamily="18" charset="0"/>
                          <a:ea typeface="Cambria Math" panose="02040503050406030204" pitchFamily="18" charset="0"/>
                        </a:rPr>
                        <m:t> </m:t>
                      </m:r>
                      <m:r>
                        <a:rPr lang="en-US" sz="1400" b="1" i="1" smtClean="0">
                          <a:latin typeface="Cambria Math" panose="02040503050406030204" pitchFamily="18" charset="0"/>
                          <a:ea typeface="Cambria Math" panose="02040503050406030204" pitchFamily="18" charset="0"/>
                        </a:rPr>
                        <m:t>𝒚𝒆𝒂𝒓</m:t>
                      </m:r>
                      <m:r>
                        <a:rPr lang="en-US" sz="1400" b="1" i="1" smtClean="0">
                          <a:latin typeface="Cambria Math" panose="02040503050406030204" pitchFamily="18" charset="0"/>
                          <a:ea typeface="Cambria Math" panose="02040503050406030204" pitchFamily="18" charset="0"/>
                        </a:rPr>
                        <m:t> </m:t>
                      </m:r>
                      <m:r>
                        <a:rPr lang="en-US" sz="1400" b="1" i="1" smtClean="0">
                          <a:latin typeface="Cambria Math" panose="02040503050406030204" pitchFamily="18" charset="0"/>
                          <a:ea typeface="Cambria Math" panose="02040503050406030204" pitchFamily="18" charset="0"/>
                        </a:rPr>
                        <m:t>𝒇𝒐𝒓</m:t>
                      </m:r>
                      <m:r>
                        <a:rPr lang="en-US" sz="1400" b="1" i="1" smtClean="0">
                          <a:latin typeface="Cambria Math" panose="02040503050406030204" pitchFamily="18" charset="0"/>
                          <a:ea typeface="Cambria Math" panose="02040503050406030204" pitchFamily="18" charset="0"/>
                        </a:rPr>
                        <m:t> </m:t>
                      </m:r>
                      <m:r>
                        <a:rPr lang="en-US" sz="1400" b="1" i="1" smtClean="0">
                          <a:latin typeface="Cambria Math" panose="02040503050406030204" pitchFamily="18" charset="0"/>
                          <a:ea typeface="Cambria Math" panose="02040503050406030204" pitchFamily="18" charset="0"/>
                        </a:rPr>
                        <m:t>𝒕𝒖𝒊𝒕𝒊𝒐𝒏</m:t>
                      </m:r>
                      <m:r>
                        <a:rPr lang="en-US" sz="1400" b="1" i="1" smtClean="0">
                          <a:latin typeface="Cambria Math" panose="02040503050406030204" pitchFamily="18" charset="0"/>
                          <a:ea typeface="Cambria Math" panose="02040503050406030204" pitchFamily="18" charset="0"/>
                        </a:rPr>
                        <m:t> </m:t>
                      </m:r>
                      <m:r>
                        <a:rPr lang="en-US" sz="1400" b="1" i="1" smtClean="0">
                          <a:latin typeface="Cambria Math" panose="02040503050406030204" pitchFamily="18" charset="0"/>
                          <a:ea typeface="Cambria Math" panose="02040503050406030204" pitchFamily="18" charset="0"/>
                        </a:rPr>
                        <m:t>𝒄𝒂𝒕𝒆𝒈𝒐𝒓𝒚</m:t>
                      </m:r>
                      <m:r>
                        <a:rPr lang="en-US" sz="1400" b="1" i="1" smtClean="0">
                          <a:latin typeface="Cambria Math" panose="02040503050406030204" pitchFamily="18" charset="0"/>
                          <a:ea typeface="Cambria Math" panose="02040503050406030204" pitchFamily="18" charset="0"/>
                        </a:rPr>
                        <m:t>, </m:t>
                      </m:r>
                      <m:r>
                        <a:rPr lang="en-US" sz="1400" b="1" i="1" smtClean="0">
                          <a:latin typeface="Cambria Math" panose="02040503050406030204" pitchFamily="18" charset="0"/>
                          <a:ea typeface="Cambria Math" panose="02040503050406030204" pitchFamily="18" charset="0"/>
                        </a:rPr>
                        <m:t>𝒓𝒆𝒔𝒊𝒅𝒆𝒏𝒄𝒚</m:t>
                      </m:r>
                    </m:oMath>
                  </m:oMathPara>
                </a14:m>
                <a:endParaRPr lang="en-US" sz="1400" b="1" dirty="0" smtClean="0">
                  <a:ea typeface="Cambria Math" panose="02040503050406030204" pitchFamily="18" charset="0"/>
                </a:endParaRPr>
              </a:p>
              <a:p>
                <a:pPr marL="457200" lvl="1" indent="0">
                  <a:spcBef>
                    <a:spcPts val="500"/>
                  </a:spcBef>
                  <a:buNone/>
                </a:pPr>
                <a14:m>
                  <m:oMathPara xmlns:m="http://schemas.openxmlformats.org/officeDocument/2006/math">
                    <m:oMathParaPr>
                      <m:jc m:val="left"/>
                    </m:oMathParaPr>
                    <m:oMath xmlns:m="http://schemas.openxmlformats.org/officeDocument/2006/math">
                      <m:sSub>
                        <m:sSubPr>
                          <m:ctrlPr>
                            <a:rPr lang="en-US" sz="1400" b="1" i="1" smtClean="0">
                              <a:latin typeface="Cambria Math" panose="02040503050406030204" pitchFamily="18" charset="0"/>
                              <a:ea typeface="Cambria Math" panose="02040503050406030204" pitchFamily="18" charset="0"/>
                            </a:rPr>
                          </m:ctrlPr>
                        </m:sSubPr>
                        <m:e>
                          <m:r>
                            <a:rPr lang="en-US" sz="1400" b="1" i="1" smtClean="0">
                              <a:latin typeface="Cambria Math" panose="02040503050406030204" pitchFamily="18" charset="0"/>
                              <a:ea typeface="Cambria Math" panose="02040503050406030204" pitchFamily="18" charset="0"/>
                            </a:rPr>
                            <m:t>𝑮</m:t>
                          </m:r>
                        </m:e>
                        <m:sub>
                          <m:r>
                            <a:rPr lang="en-US" sz="1400" b="1" i="1" smtClean="0">
                              <a:latin typeface="Cambria Math" panose="02040503050406030204" pitchFamily="18" charset="0"/>
                              <a:ea typeface="Cambria Math" panose="02040503050406030204" pitchFamily="18" charset="0"/>
                            </a:rPr>
                            <m:t>𝒓</m:t>
                          </m:r>
                        </m:sub>
                      </m:sSub>
                      <m:r>
                        <a:rPr lang="en-US" sz="1400" b="1" i="1" smtClean="0">
                          <a:latin typeface="Cambria Math" panose="02040503050406030204" pitchFamily="18" charset="0"/>
                          <a:ea typeface="Cambria Math" panose="02040503050406030204" pitchFamily="18" charset="0"/>
                        </a:rPr>
                        <m:t>=</m:t>
                      </m:r>
                      <m:r>
                        <a:rPr lang="en-US" sz="1400" b="1" i="1" smtClean="0">
                          <a:latin typeface="Cambria Math" panose="02040503050406030204" pitchFamily="18" charset="0"/>
                          <a:ea typeface="Cambria Math" panose="02040503050406030204" pitchFamily="18" charset="0"/>
                        </a:rPr>
                        <m:t>𝒈𝒓𝒐𝒔𝒔</m:t>
                      </m:r>
                      <m:r>
                        <a:rPr lang="en-US" sz="1400" b="1" i="1" smtClean="0">
                          <a:latin typeface="Cambria Math" panose="02040503050406030204" pitchFamily="18" charset="0"/>
                          <a:ea typeface="Cambria Math" panose="02040503050406030204" pitchFamily="18" charset="0"/>
                        </a:rPr>
                        <m:t> </m:t>
                      </m:r>
                      <m:r>
                        <a:rPr lang="en-US" sz="1400" b="1" i="1" smtClean="0">
                          <a:latin typeface="Cambria Math" panose="02040503050406030204" pitchFamily="18" charset="0"/>
                          <a:ea typeface="Cambria Math" panose="02040503050406030204" pitchFamily="18" charset="0"/>
                        </a:rPr>
                        <m:t>𝒐𝒑𝒆𝒓𝒂𝒕𝒊𝒏𝒈</m:t>
                      </m:r>
                      <m:r>
                        <a:rPr lang="en-US" sz="1400" b="1" i="1" smtClean="0">
                          <a:latin typeface="Cambria Math" panose="02040503050406030204" pitchFamily="18" charset="0"/>
                          <a:ea typeface="Cambria Math" panose="02040503050406030204" pitchFamily="18" charset="0"/>
                        </a:rPr>
                        <m:t> </m:t>
                      </m:r>
                      <m:r>
                        <a:rPr lang="en-US" sz="1400" b="1" i="1" smtClean="0">
                          <a:latin typeface="Cambria Math" panose="02040503050406030204" pitchFamily="18" charset="0"/>
                          <a:ea typeface="Cambria Math" panose="02040503050406030204" pitchFamily="18" charset="0"/>
                        </a:rPr>
                        <m:t>𝒇𝒆𝒆</m:t>
                      </m:r>
                      <m:r>
                        <a:rPr lang="en-US" sz="1400" b="1" i="1" smtClean="0">
                          <a:latin typeface="Cambria Math" panose="02040503050406030204" pitchFamily="18" charset="0"/>
                          <a:ea typeface="Cambria Math" panose="02040503050406030204" pitchFamily="18" charset="0"/>
                        </a:rPr>
                        <m:t> </m:t>
                      </m:r>
                      <m:r>
                        <a:rPr lang="en-US" sz="1400" b="1" i="1" smtClean="0">
                          <a:latin typeface="Cambria Math" panose="02040503050406030204" pitchFamily="18" charset="0"/>
                          <a:ea typeface="Cambria Math" panose="02040503050406030204" pitchFamily="18" charset="0"/>
                        </a:rPr>
                        <m:t>𝒓𝒆𝒗𝒆𝒏𝒖𝒆</m:t>
                      </m:r>
                      <m:r>
                        <a:rPr lang="en-US" sz="1400" b="1" i="1" smtClean="0">
                          <a:latin typeface="Cambria Math" panose="02040503050406030204" pitchFamily="18" charset="0"/>
                          <a:ea typeface="Cambria Math" panose="02040503050406030204" pitchFamily="18" charset="0"/>
                        </a:rPr>
                        <m:t>, </m:t>
                      </m:r>
                      <m:r>
                        <a:rPr lang="en-US" sz="1400" b="1" i="1" smtClean="0">
                          <a:latin typeface="Cambria Math" panose="02040503050406030204" pitchFamily="18" charset="0"/>
                          <a:ea typeface="Cambria Math" panose="02040503050406030204" pitchFamily="18" charset="0"/>
                        </a:rPr>
                        <m:t>𝒓𝒆𝒔𝒊𝒅𝒆𝒏𝒕</m:t>
                      </m:r>
                      <m:r>
                        <a:rPr lang="en-US" sz="1400" b="1" i="1" smtClean="0">
                          <a:latin typeface="Cambria Math" panose="02040503050406030204" pitchFamily="18" charset="0"/>
                          <a:ea typeface="Cambria Math" panose="02040503050406030204" pitchFamily="18" charset="0"/>
                        </a:rPr>
                        <m:t> </m:t>
                      </m:r>
                      <m:r>
                        <a:rPr lang="en-US" sz="1400" b="1" i="1" smtClean="0">
                          <a:latin typeface="Cambria Math" panose="02040503050406030204" pitchFamily="18" charset="0"/>
                          <a:ea typeface="Cambria Math" panose="02040503050406030204" pitchFamily="18" charset="0"/>
                        </a:rPr>
                        <m:t>𝒑𝒐𝒓𝒕𝒊𝒐𝒏</m:t>
                      </m:r>
                    </m:oMath>
                  </m:oMathPara>
                </a14:m>
                <a:endParaRPr lang="en-US" sz="1400" b="1" dirty="0" smtClean="0">
                  <a:ea typeface="Cambria Math" panose="02040503050406030204" pitchFamily="18" charset="0"/>
                </a:endParaRPr>
              </a:p>
              <a:p>
                <a:pPr marL="457200" lvl="1" indent="0">
                  <a:spcBef>
                    <a:spcPts val="500"/>
                  </a:spcBef>
                  <a:buNone/>
                </a:pPr>
                <a14:m>
                  <m:oMathPara xmlns:m="http://schemas.openxmlformats.org/officeDocument/2006/math">
                    <m:oMathParaPr>
                      <m:jc m:val="left"/>
                    </m:oMathParaPr>
                    <m:oMath xmlns:m="http://schemas.openxmlformats.org/officeDocument/2006/math">
                      <m:sSub>
                        <m:sSubPr>
                          <m:ctrlPr>
                            <a:rPr lang="en-US" sz="1400" b="1" i="1" smtClean="0">
                              <a:latin typeface="Cambria Math" panose="02040503050406030204" pitchFamily="18" charset="0"/>
                              <a:ea typeface="Cambria Math" panose="02040503050406030204" pitchFamily="18" charset="0"/>
                            </a:rPr>
                          </m:ctrlPr>
                        </m:sSubPr>
                        <m:e>
                          <m:r>
                            <a:rPr lang="en-US" sz="1400" b="1" i="1" smtClean="0">
                              <a:latin typeface="Cambria Math" panose="02040503050406030204" pitchFamily="18" charset="0"/>
                              <a:ea typeface="Cambria Math" panose="02040503050406030204" pitchFamily="18" charset="0"/>
                            </a:rPr>
                            <m:t>𝑾</m:t>
                          </m:r>
                        </m:e>
                        <m:sub>
                          <m:r>
                            <a:rPr lang="en-US" sz="1400" b="1" i="1" smtClean="0">
                              <a:latin typeface="Cambria Math" panose="02040503050406030204" pitchFamily="18" charset="0"/>
                              <a:ea typeface="Cambria Math" panose="02040503050406030204" pitchFamily="18" charset="0"/>
                            </a:rPr>
                            <m:t>𝒈</m:t>
                          </m:r>
                        </m:sub>
                      </m:sSub>
                      <m:r>
                        <a:rPr lang="en-US" sz="1400" b="1" i="1" smtClean="0">
                          <a:latin typeface="Cambria Math" panose="02040503050406030204" pitchFamily="18" charset="0"/>
                          <a:ea typeface="Cambria Math" panose="02040503050406030204" pitchFamily="18" charset="0"/>
                        </a:rPr>
                        <m:t>=</m:t>
                      </m:r>
                      <m:r>
                        <a:rPr lang="en-US" sz="1400" b="1" i="1" smtClean="0">
                          <a:latin typeface="Cambria Math" panose="02040503050406030204" pitchFamily="18" charset="0"/>
                          <a:ea typeface="Cambria Math" panose="02040503050406030204" pitchFamily="18" charset="0"/>
                        </a:rPr>
                        <m:t>𝒘𝒂𝒊𝒗𝒆𝒓𝒔</m:t>
                      </m:r>
                      <m:r>
                        <a:rPr lang="en-US" sz="1400" b="1" i="1" smtClean="0">
                          <a:latin typeface="Cambria Math" panose="02040503050406030204" pitchFamily="18" charset="0"/>
                          <a:ea typeface="Cambria Math" panose="02040503050406030204" pitchFamily="18" charset="0"/>
                        </a:rPr>
                        <m:t> </m:t>
                      </m:r>
                      <m:r>
                        <a:rPr lang="en-US" sz="1400" b="1" i="1" smtClean="0">
                          <a:latin typeface="Cambria Math" panose="02040503050406030204" pitchFamily="18" charset="0"/>
                          <a:ea typeface="Cambria Math" panose="02040503050406030204" pitchFamily="18" charset="0"/>
                        </a:rPr>
                        <m:t>𝒊𝒏</m:t>
                      </m:r>
                      <m:r>
                        <a:rPr lang="en-US" sz="1400" b="1" i="1" smtClean="0">
                          <a:latin typeface="Cambria Math" panose="02040503050406030204" pitchFamily="18" charset="0"/>
                          <a:ea typeface="Cambria Math" panose="02040503050406030204" pitchFamily="18" charset="0"/>
                        </a:rPr>
                        <m:t> </m:t>
                      </m:r>
                      <m:r>
                        <a:rPr lang="en-US" sz="1400" b="1" i="1" smtClean="0">
                          <a:latin typeface="Cambria Math" panose="02040503050406030204" pitchFamily="18" charset="0"/>
                          <a:ea typeface="Cambria Math" panose="02040503050406030204" pitchFamily="18" charset="0"/>
                        </a:rPr>
                        <m:t>𝒃𝒂𝒔𝒆</m:t>
                      </m:r>
                      <m:r>
                        <a:rPr lang="en-US" sz="1400" b="1" i="1" smtClean="0">
                          <a:latin typeface="Cambria Math" panose="02040503050406030204" pitchFamily="18" charset="0"/>
                          <a:ea typeface="Cambria Math" panose="02040503050406030204" pitchFamily="18" charset="0"/>
                        </a:rPr>
                        <m:t> </m:t>
                      </m:r>
                      <m:r>
                        <a:rPr lang="en-US" sz="1400" b="1" i="1" smtClean="0">
                          <a:latin typeface="Cambria Math" panose="02040503050406030204" pitchFamily="18" charset="0"/>
                          <a:ea typeface="Cambria Math" panose="02040503050406030204" pitchFamily="18" charset="0"/>
                        </a:rPr>
                        <m:t>𝒚𝒆𝒂𝒓</m:t>
                      </m:r>
                      <m:r>
                        <a:rPr lang="en-US" sz="1400" b="1" i="1" smtClean="0">
                          <a:latin typeface="Cambria Math" panose="02040503050406030204" pitchFamily="18" charset="0"/>
                          <a:ea typeface="Cambria Math" panose="02040503050406030204" pitchFamily="18" charset="0"/>
                        </a:rPr>
                        <m:t> </m:t>
                      </m:r>
                      <m:r>
                        <a:rPr lang="en-US" sz="1400" b="1" i="1" smtClean="0">
                          <a:latin typeface="Cambria Math" panose="02040503050406030204" pitchFamily="18" charset="0"/>
                          <a:ea typeface="Cambria Math" panose="02040503050406030204" pitchFamily="18" charset="0"/>
                        </a:rPr>
                        <m:t>𝒂𝒑𝒑𝒍𝒊𝒆𝒅</m:t>
                      </m:r>
                      <m:r>
                        <a:rPr lang="en-US" sz="1400" b="1" i="1" smtClean="0">
                          <a:latin typeface="Cambria Math" panose="02040503050406030204" pitchFamily="18" charset="0"/>
                          <a:ea typeface="Cambria Math" panose="02040503050406030204" pitchFamily="18" charset="0"/>
                        </a:rPr>
                        <m:t> </m:t>
                      </m:r>
                      <m:r>
                        <a:rPr lang="en-US" sz="1400" b="1" i="1" smtClean="0">
                          <a:latin typeface="Cambria Math" panose="02040503050406030204" pitchFamily="18" charset="0"/>
                          <a:ea typeface="Cambria Math" panose="02040503050406030204" pitchFamily="18" charset="0"/>
                        </a:rPr>
                        <m:t>𝒕𝒐</m:t>
                      </m:r>
                      <m:r>
                        <a:rPr lang="en-US" sz="1400" b="1" i="1" smtClean="0">
                          <a:latin typeface="Cambria Math" panose="02040503050406030204" pitchFamily="18" charset="0"/>
                          <a:ea typeface="Cambria Math" panose="02040503050406030204" pitchFamily="18" charset="0"/>
                        </a:rPr>
                        <m:t> </m:t>
                      </m:r>
                      <m:r>
                        <a:rPr lang="en-US" sz="1400" b="1" i="1" smtClean="0">
                          <a:latin typeface="Cambria Math" panose="02040503050406030204" pitchFamily="18" charset="0"/>
                          <a:ea typeface="Cambria Math" panose="02040503050406030204" pitchFamily="18" charset="0"/>
                        </a:rPr>
                        <m:t>𝒐𝒑𝒆𝒓𝒂𝒕𝒊𝒏𝒈</m:t>
                      </m:r>
                      <m:r>
                        <a:rPr lang="en-US" sz="1400" b="1" i="1" smtClean="0">
                          <a:latin typeface="Cambria Math" panose="02040503050406030204" pitchFamily="18" charset="0"/>
                          <a:ea typeface="Cambria Math" panose="02040503050406030204" pitchFamily="18" charset="0"/>
                        </a:rPr>
                        <m:t> </m:t>
                      </m:r>
                      <m:r>
                        <a:rPr lang="en-US" sz="1400" b="1" i="1" smtClean="0">
                          <a:latin typeface="Cambria Math" panose="02040503050406030204" pitchFamily="18" charset="0"/>
                          <a:ea typeface="Cambria Math" panose="02040503050406030204" pitchFamily="18" charset="0"/>
                        </a:rPr>
                        <m:t>𝒇𝒆𝒆</m:t>
                      </m:r>
                      <m:r>
                        <a:rPr lang="en-US" sz="1400" b="1" i="1" smtClean="0">
                          <a:latin typeface="Cambria Math" panose="02040503050406030204" pitchFamily="18" charset="0"/>
                          <a:ea typeface="Cambria Math" panose="02040503050406030204" pitchFamily="18" charset="0"/>
                        </a:rPr>
                        <m:t>, </m:t>
                      </m:r>
                      <m:r>
                        <a:rPr lang="en-US" sz="1400" b="1" i="1" smtClean="0">
                          <a:latin typeface="Cambria Math" panose="02040503050406030204" pitchFamily="18" charset="0"/>
                          <a:ea typeface="Cambria Math" panose="02040503050406030204" pitchFamily="18" charset="0"/>
                        </a:rPr>
                        <m:t>𝒓𝒆𝒈𝒂𝒓𝒅𝒍𝒆𝒔𝒔</m:t>
                      </m:r>
                      <m:r>
                        <a:rPr lang="en-US" sz="1400" b="1" i="1" smtClean="0">
                          <a:latin typeface="Cambria Math" panose="02040503050406030204" pitchFamily="18" charset="0"/>
                          <a:ea typeface="Cambria Math" panose="02040503050406030204" pitchFamily="18" charset="0"/>
                        </a:rPr>
                        <m:t> </m:t>
                      </m:r>
                      <m:r>
                        <a:rPr lang="en-US" sz="1400" b="1" i="1" smtClean="0">
                          <a:latin typeface="Cambria Math" panose="02040503050406030204" pitchFamily="18" charset="0"/>
                          <a:ea typeface="Cambria Math" panose="02040503050406030204" pitchFamily="18" charset="0"/>
                        </a:rPr>
                        <m:t>𝒐𝒇</m:t>
                      </m:r>
                      <m:r>
                        <a:rPr lang="en-US" sz="1400" b="1" i="1" smtClean="0">
                          <a:latin typeface="Cambria Math" panose="02040503050406030204" pitchFamily="18" charset="0"/>
                          <a:ea typeface="Cambria Math" panose="02040503050406030204" pitchFamily="18" charset="0"/>
                        </a:rPr>
                        <m:t> </m:t>
                      </m:r>
                      <m:r>
                        <a:rPr lang="en-US" sz="1400" b="1" i="1" smtClean="0">
                          <a:latin typeface="Cambria Math" panose="02040503050406030204" pitchFamily="18" charset="0"/>
                          <a:ea typeface="Cambria Math" panose="02040503050406030204" pitchFamily="18" charset="0"/>
                        </a:rPr>
                        <m:t>𝒓𝒆𝒔𝒊𝒅𝒆𝒏𝒄𝒚</m:t>
                      </m:r>
                    </m:oMath>
                  </m:oMathPara>
                </a14:m>
                <a:endParaRPr lang="en-US" sz="1400" b="1" dirty="0" smtClean="0">
                  <a:ea typeface="Cambria Math" panose="02040503050406030204" pitchFamily="18" charset="0"/>
                </a:endParaRPr>
              </a:p>
              <a:p>
                <a:pPr marL="457200" lvl="1" indent="0">
                  <a:spcBef>
                    <a:spcPts val="500"/>
                  </a:spcBef>
                  <a:buNone/>
                </a:pPr>
                <a14:m>
                  <m:oMathPara xmlns:m="http://schemas.openxmlformats.org/officeDocument/2006/math">
                    <m:oMathParaPr>
                      <m:jc m:val="left"/>
                    </m:oMathParaPr>
                    <m:oMath xmlns:m="http://schemas.openxmlformats.org/officeDocument/2006/math">
                      <m:sSub>
                        <m:sSubPr>
                          <m:ctrlPr>
                            <a:rPr lang="en-US" sz="1400" b="1" i="1" smtClean="0">
                              <a:latin typeface="Cambria Math" panose="02040503050406030204" pitchFamily="18" charset="0"/>
                              <a:ea typeface="Cambria Math" panose="02040503050406030204" pitchFamily="18" charset="0"/>
                            </a:rPr>
                          </m:ctrlPr>
                        </m:sSubPr>
                        <m:e>
                          <m:r>
                            <a:rPr lang="en-US" sz="1400" b="1" i="1" smtClean="0">
                              <a:latin typeface="Cambria Math" panose="02040503050406030204" pitchFamily="18" charset="0"/>
                              <a:ea typeface="Cambria Math" panose="02040503050406030204" pitchFamily="18" charset="0"/>
                            </a:rPr>
                            <m:t>𝑾</m:t>
                          </m:r>
                        </m:e>
                        <m:sub>
                          <m:r>
                            <a:rPr lang="en-US" sz="1400" b="1" i="1" smtClean="0">
                              <a:latin typeface="Cambria Math" panose="02040503050406030204" pitchFamily="18" charset="0"/>
                              <a:ea typeface="Cambria Math" panose="02040503050406030204" pitchFamily="18" charset="0"/>
                            </a:rPr>
                            <m:t>𝒓</m:t>
                          </m:r>
                        </m:sub>
                      </m:sSub>
                      <m:r>
                        <a:rPr lang="en-US" sz="1400" b="1" i="1" smtClean="0">
                          <a:latin typeface="Cambria Math" panose="02040503050406030204" pitchFamily="18" charset="0"/>
                          <a:ea typeface="Cambria Math" panose="02040503050406030204" pitchFamily="18" charset="0"/>
                        </a:rPr>
                        <m:t>=</m:t>
                      </m:r>
                      <m:r>
                        <a:rPr lang="en-US" sz="1400" b="1" i="1" smtClean="0">
                          <a:latin typeface="Cambria Math" panose="02040503050406030204" pitchFamily="18" charset="0"/>
                          <a:ea typeface="Cambria Math" panose="02040503050406030204" pitchFamily="18" charset="0"/>
                        </a:rPr>
                        <m:t>𝒘𝒂𝒊𝒗𝒆𝒓𝒔</m:t>
                      </m:r>
                      <m:r>
                        <a:rPr lang="en-US" sz="1400" b="1" i="1" smtClean="0">
                          <a:latin typeface="Cambria Math" panose="02040503050406030204" pitchFamily="18" charset="0"/>
                          <a:ea typeface="Cambria Math" panose="02040503050406030204" pitchFamily="18" charset="0"/>
                        </a:rPr>
                        <m:t> </m:t>
                      </m:r>
                      <m:r>
                        <a:rPr lang="en-US" sz="1400" b="1" i="1" smtClean="0">
                          <a:latin typeface="Cambria Math" panose="02040503050406030204" pitchFamily="18" charset="0"/>
                          <a:ea typeface="Cambria Math" panose="02040503050406030204" pitchFamily="18" charset="0"/>
                        </a:rPr>
                        <m:t>𝒂𝒑𝒑𝒍𝒊𝒆𝒅</m:t>
                      </m:r>
                      <m:r>
                        <a:rPr lang="en-US" sz="1400" b="1" i="1" smtClean="0">
                          <a:latin typeface="Cambria Math" panose="02040503050406030204" pitchFamily="18" charset="0"/>
                          <a:ea typeface="Cambria Math" panose="02040503050406030204" pitchFamily="18" charset="0"/>
                        </a:rPr>
                        <m:t> </m:t>
                      </m:r>
                      <m:r>
                        <a:rPr lang="en-US" sz="1400" b="1" i="1" smtClean="0">
                          <a:latin typeface="Cambria Math" panose="02040503050406030204" pitchFamily="18" charset="0"/>
                          <a:ea typeface="Cambria Math" panose="02040503050406030204" pitchFamily="18" charset="0"/>
                        </a:rPr>
                        <m:t>𝒕𝒐</m:t>
                      </m:r>
                      <m:r>
                        <a:rPr lang="en-US" sz="1400" b="1" i="1" smtClean="0">
                          <a:latin typeface="Cambria Math" panose="02040503050406030204" pitchFamily="18" charset="0"/>
                          <a:ea typeface="Cambria Math" panose="02040503050406030204" pitchFamily="18" charset="0"/>
                        </a:rPr>
                        <m:t> </m:t>
                      </m:r>
                      <m:r>
                        <a:rPr lang="en-US" sz="1400" b="1" i="1" smtClean="0">
                          <a:latin typeface="Cambria Math" panose="02040503050406030204" pitchFamily="18" charset="0"/>
                          <a:ea typeface="Cambria Math" panose="02040503050406030204" pitchFamily="18" charset="0"/>
                        </a:rPr>
                        <m:t>𝒓𝒆𝒔𝒊𝒅𝒆𝒏𝒕</m:t>
                      </m:r>
                      <m:r>
                        <a:rPr lang="en-US" sz="1400" b="1" i="1" smtClean="0">
                          <a:latin typeface="Cambria Math" panose="02040503050406030204" pitchFamily="18" charset="0"/>
                          <a:ea typeface="Cambria Math" panose="02040503050406030204" pitchFamily="18" charset="0"/>
                        </a:rPr>
                        <m:t> </m:t>
                      </m:r>
                      <m:r>
                        <a:rPr lang="en-US" sz="1400" b="1" i="1" smtClean="0">
                          <a:latin typeface="Cambria Math" panose="02040503050406030204" pitchFamily="18" charset="0"/>
                          <a:ea typeface="Cambria Math" panose="02040503050406030204" pitchFamily="18" charset="0"/>
                        </a:rPr>
                        <m:t>𝒑𝒐𝒓𝒕𝒊𝒐𝒏</m:t>
                      </m:r>
                      <m:r>
                        <a:rPr lang="en-US" sz="1400" b="1" i="1" smtClean="0">
                          <a:latin typeface="Cambria Math" panose="02040503050406030204" pitchFamily="18" charset="0"/>
                          <a:ea typeface="Cambria Math" panose="02040503050406030204" pitchFamily="18" charset="0"/>
                        </a:rPr>
                        <m:t> </m:t>
                      </m:r>
                      <m:r>
                        <a:rPr lang="en-US" sz="1400" b="1" i="1" smtClean="0">
                          <a:latin typeface="Cambria Math" panose="02040503050406030204" pitchFamily="18" charset="0"/>
                          <a:ea typeface="Cambria Math" panose="02040503050406030204" pitchFamily="18" charset="0"/>
                        </a:rPr>
                        <m:t>𝒐𝒇</m:t>
                      </m:r>
                      <m:r>
                        <a:rPr lang="en-US" sz="1400" b="1" i="1" smtClean="0">
                          <a:latin typeface="Cambria Math" panose="02040503050406030204" pitchFamily="18" charset="0"/>
                          <a:ea typeface="Cambria Math" panose="02040503050406030204" pitchFamily="18" charset="0"/>
                        </a:rPr>
                        <m:t> </m:t>
                      </m:r>
                      <m:r>
                        <a:rPr lang="en-US" sz="1400" b="1" i="1" smtClean="0">
                          <a:latin typeface="Cambria Math" panose="02040503050406030204" pitchFamily="18" charset="0"/>
                          <a:ea typeface="Cambria Math" panose="02040503050406030204" pitchFamily="18" charset="0"/>
                        </a:rPr>
                        <m:t>𝒐𝒑𝒆𝒓𝒂𝒕𝒊𝒏𝒈</m:t>
                      </m:r>
                      <m:r>
                        <a:rPr lang="en-US" sz="1400" b="1" i="1" smtClean="0">
                          <a:latin typeface="Cambria Math" panose="02040503050406030204" pitchFamily="18" charset="0"/>
                          <a:ea typeface="Cambria Math" panose="02040503050406030204" pitchFamily="18" charset="0"/>
                        </a:rPr>
                        <m:t> </m:t>
                      </m:r>
                      <m:r>
                        <a:rPr lang="en-US" sz="1400" b="1" i="1" smtClean="0">
                          <a:latin typeface="Cambria Math" panose="02040503050406030204" pitchFamily="18" charset="0"/>
                          <a:ea typeface="Cambria Math" panose="02040503050406030204" pitchFamily="18" charset="0"/>
                        </a:rPr>
                        <m:t>𝒇𝒆𝒆</m:t>
                      </m:r>
                    </m:oMath>
                  </m:oMathPara>
                </a14:m>
                <a:endParaRPr lang="en-US" sz="1400" b="1" dirty="0" smtClean="0">
                  <a:ea typeface="Cambria Math" panose="02040503050406030204" pitchFamily="18" charset="0"/>
                </a:endParaRPr>
              </a:p>
              <a:p>
                <a:pPr marL="457200" lvl="1" indent="0">
                  <a:spcBef>
                    <a:spcPts val="500"/>
                  </a:spcBef>
                  <a:buNone/>
                </a:pPr>
                <a14:m>
                  <m:oMathPara xmlns:m="http://schemas.openxmlformats.org/officeDocument/2006/math">
                    <m:oMathParaPr>
                      <m:jc m:val="left"/>
                    </m:oMathParaPr>
                    <m:oMath xmlns:m="http://schemas.openxmlformats.org/officeDocument/2006/math">
                      <m:sSub>
                        <m:sSubPr>
                          <m:ctrlPr>
                            <a:rPr lang="en-US" sz="1400" b="1" i="1" smtClean="0">
                              <a:latin typeface="Cambria Math" panose="02040503050406030204" pitchFamily="18" charset="0"/>
                              <a:ea typeface="Cambria Math" panose="02040503050406030204" pitchFamily="18" charset="0"/>
                            </a:rPr>
                          </m:ctrlPr>
                        </m:sSubPr>
                        <m:e>
                          <m:r>
                            <a:rPr lang="en-US" sz="1400" b="1" i="1" smtClean="0">
                              <a:latin typeface="Cambria Math" panose="02040503050406030204" pitchFamily="18" charset="0"/>
                              <a:ea typeface="Cambria Math" panose="02040503050406030204" pitchFamily="18" charset="0"/>
                            </a:rPr>
                            <m:t>𝑾</m:t>
                          </m:r>
                        </m:e>
                        <m:sub>
                          <m:r>
                            <a:rPr lang="en-US" sz="1400" b="1" i="1" smtClean="0">
                              <a:latin typeface="Cambria Math" panose="02040503050406030204" pitchFamily="18" charset="0"/>
                              <a:ea typeface="Cambria Math" panose="02040503050406030204" pitchFamily="18" charset="0"/>
                            </a:rPr>
                            <m:t>𝒏</m:t>
                          </m:r>
                        </m:sub>
                      </m:sSub>
                      <m:r>
                        <a:rPr lang="en-US" sz="1400" b="1" i="1" smtClean="0">
                          <a:latin typeface="Cambria Math" panose="02040503050406030204" pitchFamily="18" charset="0"/>
                          <a:ea typeface="Cambria Math" panose="02040503050406030204" pitchFamily="18" charset="0"/>
                        </a:rPr>
                        <m:t>=</m:t>
                      </m:r>
                      <m:r>
                        <a:rPr lang="en-US" sz="1400" b="1" i="1" smtClean="0">
                          <a:latin typeface="Cambria Math" panose="02040503050406030204" pitchFamily="18" charset="0"/>
                          <a:ea typeface="Cambria Math" panose="02040503050406030204" pitchFamily="18" charset="0"/>
                        </a:rPr>
                        <m:t>𝒘𝒂𝒊𝒗𝒆𝒓𝒔</m:t>
                      </m:r>
                      <m:r>
                        <a:rPr lang="en-US" sz="1400" b="1" i="1" smtClean="0">
                          <a:latin typeface="Cambria Math" panose="02040503050406030204" pitchFamily="18" charset="0"/>
                          <a:ea typeface="Cambria Math" panose="02040503050406030204" pitchFamily="18" charset="0"/>
                        </a:rPr>
                        <m:t> </m:t>
                      </m:r>
                      <m:r>
                        <a:rPr lang="en-US" sz="1400" b="1" i="1" smtClean="0">
                          <a:latin typeface="Cambria Math" panose="02040503050406030204" pitchFamily="18" charset="0"/>
                          <a:ea typeface="Cambria Math" panose="02040503050406030204" pitchFamily="18" charset="0"/>
                        </a:rPr>
                        <m:t>𝒂𝒑𝒑𝒍𝒊𝒆𝒅</m:t>
                      </m:r>
                      <m:r>
                        <a:rPr lang="en-US" sz="1400" b="1" i="1" smtClean="0">
                          <a:latin typeface="Cambria Math" panose="02040503050406030204" pitchFamily="18" charset="0"/>
                          <a:ea typeface="Cambria Math" panose="02040503050406030204" pitchFamily="18" charset="0"/>
                        </a:rPr>
                        <m:t> </m:t>
                      </m:r>
                      <m:r>
                        <a:rPr lang="en-US" sz="1400" b="1" i="1" smtClean="0">
                          <a:latin typeface="Cambria Math" panose="02040503050406030204" pitchFamily="18" charset="0"/>
                          <a:ea typeface="Cambria Math" panose="02040503050406030204" pitchFamily="18" charset="0"/>
                        </a:rPr>
                        <m:t>𝒕𝒐</m:t>
                      </m:r>
                      <m:r>
                        <a:rPr lang="en-US" sz="1400" b="1" i="1" smtClean="0">
                          <a:latin typeface="Cambria Math" panose="02040503050406030204" pitchFamily="18" charset="0"/>
                          <a:ea typeface="Cambria Math" panose="02040503050406030204" pitchFamily="18" charset="0"/>
                        </a:rPr>
                        <m:t> </m:t>
                      </m:r>
                      <m:r>
                        <a:rPr lang="en-US" sz="1400" b="1" i="1" smtClean="0">
                          <a:latin typeface="Cambria Math" panose="02040503050406030204" pitchFamily="18" charset="0"/>
                          <a:ea typeface="Cambria Math" panose="02040503050406030204" pitchFamily="18" charset="0"/>
                        </a:rPr>
                        <m:t>𝒏𝒐𝒏𝒓𝒆𝒔𝒊𝒅𝒆𝒏𝒕</m:t>
                      </m:r>
                      <m:r>
                        <a:rPr lang="en-US" sz="1400" b="1" i="1" smtClean="0">
                          <a:latin typeface="Cambria Math" panose="02040503050406030204" pitchFamily="18" charset="0"/>
                          <a:ea typeface="Cambria Math" panose="02040503050406030204" pitchFamily="18" charset="0"/>
                        </a:rPr>
                        <m:t> </m:t>
                      </m:r>
                      <m:r>
                        <a:rPr lang="en-US" sz="1400" b="1" i="1" smtClean="0">
                          <a:latin typeface="Cambria Math" panose="02040503050406030204" pitchFamily="18" charset="0"/>
                          <a:ea typeface="Cambria Math" panose="02040503050406030204" pitchFamily="18" charset="0"/>
                        </a:rPr>
                        <m:t>𝒐𝒑𝒆𝒓𝒂𝒕𝒊𝒏𝒈</m:t>
                      </m:r>
                      <m:r>
                        <a:rPr lang="en-US" sz="1400" b="1" i="1" smtClean="0">
                          <a:latin typeface="Cambria Math" panose="02040503050406030204" pitchFamily="18" charset="0"/>
                          <a:ea typeface="Cambria Math" panose="02040503050406030204" pitchFamily="18" charset="0"/>
                        </a:rPr>
                        <m:t> </m:t>
                      </m:r>
                      <m:r>
                        <a:rPr lang="en-US" sz="1400" b="1" i="1" smtClean="0">
                          <a:latin typeface="Cambria Math" panose="02040503050406030204" pitchFamily="18" charset="0"/>
                          <a:ea typeface="Cambria Math" panose="02040503050406030204" pitchFamily="18" charset="0"/>
                        </a:rPr>
                        <m:t>𝒇𝒆𝒆</m:t>
                      </m:r>
                      <m:r>
                        <a:rPr lang="en-US" sz="1400" b="1" i="1" smtClean="0">
                          <a:latin typeface="Cambria Math" panose="02040503050406030204" pitchFamily="18" charset="0"/>
                          <a:ea typeface="Cambria Math" panose="02040503050406030204" pitchFamily="18" charset="0"/>
                        </a:rPr>
                        <m:t> </m:t>
                      </m:r>
                      <m:r>
                        <a:rPr lang="en-US" sz="1400" b="1" i="1" smtClean="0">
                          <a:latin typeface="Cambria Math" panose="02040503050406030204" pitchFamily="18" charset="0"/>
                          <a:ea typeface="Cambria Math" panose="02040503050406030204" pitchFamily="18" charset="0"/>
                        </a:rPr>
                        <m:t>𝒅𝒊𝒇𝒇𝒆𝒓𝒆𝒏𝒕𝒊𝒂𝒍</m:t>
                      </m:r>
                    </m:oMath>
                  </m:oMathPara>
                </a14:m>
                <a:endParaRPr lang="en-US" sz="1400" b="1" dirty="0" smtClean="0">
                  <a:ea typeface="Cambria Math" panose="02040503050406030204" pitchFamily="18" charset="0"/>
                </a:endParaRPr>
              </a:p>
              <a:p>
                <a:pPr marL="57150" indent="0">
                  <a:spcBef>
                    <a:spcPts val="500"/>
                  </a:spcBef>
                  <a:buNone/>
                </a:pPr>
                <a:r>
                  <a:rPr lang="en-US" sz="1800" dirty="0">
                    <a:ea typeface="Cambria Math" panose="02040503050406030204" pitchFamily="18" charset="0"/>
                  </a:rPr>
                  <a:t>Given these values</a:t>
                </a:r>
                <a:r>
                  <a:rPr lang="en-US" sz="1800" dirty="0" smtClean="0">
                    <a:ea typeface="Cambria Math" panose="02040503050406030204" pitchFamily="18" charset="0"/>
                  </a:rPr>
                  <a:t>, calculate the values given enrollment and tuition changes as:</a:t>
                </a:r>
                <a:endParaRPr lang="en-US" sz="1800" b="1" dirty="0" smtClean="0">
                  <a:ea typeface="Cambria Math" panose="02040503050406030204" pitchFamily="18" charset="0"/>
                </a:endParaRPr>
              </a:p>
              <a:p>
                <a:pPr marL="457200" lvl="1" indent="0">
                  <a:spcBef>
                    <a:spcPts val="500"/>
                  </a:spcBef>
                  <a:buNone/>
                </a:pPr>
                <a14:m>
                  <m:oMathPara xmlns:m="http://schemas.openxmlformats.org/officeDocument/2006/math">
                    <m:oMathParaPr>
                      <m:jc m:val="left"/>
                    </m:oMathParaPr>
                    <m:oMath xmlns:m="http://schemas.openxmlformats.org/officeDocument/2006/math">
                      <m:sSup>
                        <m:sSupPr>
                          <m:ctrlPr>
                            <a:rPr lang="en-US" sz="1400" b="1" i="1" smtClean="0">
                              <a:latin typeface="Cambria Math" panose="02040503050406030204" pitchFamily="18" charset="0"/>
                              <a:ea typeface="Cambria Math" panose="02040503050406030204" pitchFamily="18" charset="0"/>
                            </a:rPr>
                          </m:ctrlPr>
                        </m:sSupPr>
                        <m:e>
                          <m:r>
                            <a:rPr lang="en-US" sz="1400" b="1" i="1" smtClean="0">
                              <a:latin typeface="Cambria Math" panose="02040503050406030204" pitchFamily="18" charset="0"/>
                              <a:ea typeface="Cambria Math" panose="02040503050406030204" pitchFamily="18" charset="0"/>
                            </a:rPr>
                            <m:t>𝑮</m:t>
                          </m:r>
                        </m:e>
                        <m:sup>
                          <m:r>
                            <a:rPr lang="en-US" sz="1400" b="1" i="1" smtClean="0">
                              <a:latin typeface="Cambria Math" panose="02040503050406030204" pitchFamily="18" charset="0"/>
                              <a:ea typeface="Cambria Math" panose="02040503050406030204" pitchFamily="18" charset="0"/>
                            </a:rPr>
                            <m:t>′</m:t>
                          </m:r>
                        </m:sup>
                      </m:sSup>
                      <m:r>
                        <a:rPr lang="en-US" sz="1400" b="1" i="1" smtClean="0">
                          <a:latin typeface="Cambria Math" panose="02040503050406030204" pitchFamily="18" charset="0"/>
                          <a:ea typeface="Cambria Math" panose="02040503050406030204" pitchFamily="18" charset="0"/>
                        </a:rPr>
                        <m:t>=</m:t>
                      </m:r>
                      <m:r>
                        <a:rPr lang="en-US" sz="1400" b="1" i="1" smtClean="0">
                          <a:latin typeface="Cambria Math" panose="02040503050406030204" pitchFamily="18" charset="0"/>
                          <a:ea typeface="Cambria Math" panose="02040503050406030204" pitchFamily="18" charset="0"/>
                        </a:rPr>
                        <m:t>𝒏𝒆𝒘</m:t>
                      </m:r>
                      <m:r>
                        <a:rPr lang="en-US" sz="1400" b="1" i="1" smtClean="0">
                          <a:latin typeface="Cambria Math" panose="02040503050406030204" pitchFamily="18" charset="0"/>
                          <a:ea typeface="Cambria Math" panose="02040503050406030204" pitchFamily="18" charset="0"/>
                        </a:rPr>
                        <m:t> </m:t>
                      </m:r>
                      <m:r>
                        <a:rPr lang="en-US" sz="1400" b="1" i="1" smtClean="0">
                          <a:latin typeface="Cambria Math" panose="02040503050406030204" pitchFamily="18" charset="0"/>
                          <a:ea typeface="Cambria Math" panose="02040503050406030204" pitchFamily="18" charset="0"/>
                        </a:rPr>
                        <m:t>𝒈𝒓𝒐𝒔𝒔</m:t>
                      </m:r>
                      <m:r>
                        <a:rPr lang="en-US" sz="1400" b="1" i="1" smtClean="0">
                          <a:latin typeface="Cambria Math" panose="02040503050406030204" pitchFamily="18" charset="0"/>
                          <a:ea typeface="Cambria Math" panose="02040503050406030204" pitchFamily="18" charset="0"/>
                        </a:rPr>
                        <m:t> </m:t>
                      </m:r>
                      <m:r>
                        <a:rPr lang="en-US" sz="1400" b="1" i="1" smtClean="0">
                          <a:latin typeface="Cambria Math" panose="02040503050406030204" pitchFamily="18" charset="0"/>
                          <a:ea typeface="Cambria Math" panose="02040503050406030204" pitchFamily="18" charset="0"/>
                        </a:rPr>
                        <m:t>𝒓𝒆𝒗𝒆𝒏𝒖𝒆</m:t>
                      </m:r>
                      <m:r>
                        <a:rPr lang="en-US" sz="1400" b="1" i="1" smtClean="0">
                          <a:latin typeface="Cambria Math" panose="02040503050406030204" pitchFamily="18" charset="0"/>
                          <a:ea typeface="Cambria Math" panose="02040503050406030204" pitchFamily="18" charset="0"/>
                        </a:rPr>
                        <m:t>=</m:t>
                      </m:r>
                      <m:r>
                        <a:rPr lang="en-US" sz="1400" b="1" i="1" smtClean="0">
                          <a:latin typeface="Cambria Math" panose="02040503050406030204" pitchFamily="18" charset="0"/>
                          <a:ea typeface="Cambria Math" panose="02040503050406030204" pitchFamily="18" charset="0"/>
                        </a:rPr>
                        <m:t>𝑮</m:t>
                      </m:r>
                      <m:r>
                        <a:rPr lang="en-US" sz="1400" b="1" i="1" smtClean="0">
                          <a:latin typeface="Cambria Math" panose="02040503050406030204" pitchFamily="18" charset="0"/>
                          <a:ea typeface="Cambria Math" panose="02040503050406030204" pitchFamily="18" charset="0"/>
                        </a:rPr>
                        <m:t>×(</m:t>
                      </m:r>
                      <m:r>
                        <a:rPr lang="en-US" sz="1400" b="1" i="1" smtClean="0">
                          <a:latin typeface="Cambria Math" panose="02040503050406030204" pitchFamily="18" charset="0"/>
                          <a:ea typeface="Cambria Math" panose="02040503050406030204" pitchFamily="18" charset="0"/>
                        </a:rPr>
                        <m:t>𝟏</m:t>
                      </m:r>
                      <m:r>
                        <a:rPr lang="en-US" sz="1400" b="1" i="1" smtClean="0">
                          <a:latin typeface="Cambria Math" panose="02040503050406030204" pitchFamily="18" charset="0"/>
                          <a:ea typeface="Cambria Math" panose="02040503050406030204" pitchFamily="18" charset="0"/>
                        </a:rPr>
                        <m:t>+∆</m:t>
                      </m:r>
                      <m:r>
                        <a:rPr lang="en-US" sz="1400" b="1" i="1" smtClean="0">
                          <a:latin typeface="Cambria Math" panose="02040503050406030204" pitchFamily="18" charset="0"/>
                          <a:ea typeface="Cambria Math" panose="02040503050406030204" pitchFamily="18" charset="0"/>
                        </a:rPr>
                        <m:t>𝑬</m:t>
                      </m:r>
                      <m:r>
                        <a:rPr lang="en-US" sz="1400" b="1" i="1" smtClean="0">
                          <a:latin typeface="Cambria Math" panose="02040503050406030204" pitchFamily="18" charset="0"/>
                          <a:ea typeface="Cambria Math" panose="02040503050406030204" pitchFamily="18" charset="0"/>
                        </a:rPr>
                        <m:t>)×(</m:t>
                      </m:r>
                      <m:r>
                        <a:rPr lang="en-US" sz="1400" b="1" i="1" smtClean="0">
                          <a:latin typeface="Cambria Math" panose="02040503050406030204" pitchFamily="18" charset="0"/>
                          <a:ea typeface="Cambria Math" panose="02040503050406030204" pitchFamily="18" charset="0"/>
                        </a:rPr>
                        <m:t>𝟏</m:t>
                      </m:r>
                      <m:r>
                        <a:rPr lang="en-US" sz="1400" b="1" i="1" smtClean="0">
                          <a:latin typeface="Cambria Math" panose="02040503050406030204" pitchFamily="18" charset="0"/>
                          <a:ea typeface="Cambria Math" panose="02040503050406030204" pitchFamily="18" charset="0"/>
                        </a:rPr>
                        <m:t>+∆</m:t>
                      </m:r>
                      <m:sSub>
                        <m:sSubPr>
                          <m:ctrlPr>
                            <a:rPr lang="en-US" sz="1400" b="1" i="1" smtClean="0">
                              <a:latin typeface="Cambria Math" panose="02040503050406030204" pitchFamily="18" charset="0"/>
                              <a:ea typeface="Cambria Math" panose="02040503050406030204" pitchFamily="18" charset="0"/>
                            </a:rPr>
                          </m:ctrlPr>
                        </m:sSubPr>
                        <m:e>
                          <m:r>
                            <a:rPr lang="en-US" sz="1400" b="1" i="1" smtClean="0">
                              <a:latin typeface="Cambria Math" panose="02040503050406030204" pitchFamily="18" charset="0"/>
                              <a:ea typeface="Cambria Math" panose="02040503050406030204" pitchFamily="18" charset="0"/>
                            </a:rPr>
                            <m:t>𝑻</m:t>
                          </m:r>
                        </m:e>
                        <m:sub>
                          <m:r>
                            <a:rPr lang="en-US" sz="1400" b="1" i="1" smtClean="0">
                              <a:latin typeface="Cambria Math" panose="02040503050406030204" pitchFamily="18" charset="0"/>
                              <a:ea typeface="Cambria Math" panose="02040503050406030204" pitchFamily="18" charset="0"/>
                            </a:rPr>
                            <m:t>𝒈</m:t>
                          </m:r>
                        </m:sub>
                      </m:sSub>
                      <m:r>
                        <a:rPr lang="en-US" sz="1400" b="1" i="1" smtClean="0">
                          <a:latin typeface="Cambria Math" panose="02040503050406030204" pitchFamily="18" charset="0"/>
                          <a:ea typeface="Cambria Math" panose="02040503050406030204" pitchFamily="18" charset="0"/>
                        </a:rPr>
                        <m:t>)</m:t>
                      </m:r>
                    </m:oMath>
                  </m:oMathPara>
                </a14:m>
                <a:endParaRPr lang="en-US" sz="1400" b="1" dirty="0" smtClean="0">
                  <a:ea typeface="Cambria Math" panose="02040503050406030204" pitchFamily="18" charset="0"/>
                </a:endParaRPr>
              </a:p>
              <a:p>
                <a:pPr marL="457200" lvl="1" indent="0">
                  <a:spcBef>
                    <a:spcPts val="500"/>
                  </a:spcBef>
                  <a:buNone/>
                </a:pPr>
                <a14:m>
                  <m:oMathPara xmlns:m="http://schemas.openxmlformats.org/officeDocument/2006/math">
                    <m:oMathParaPr>
                      <m:jc m:val="left"/>
                    </m:oMathParaPr>
                    <m:oMath xmlns:m="http://schemas.openxmlformats.org/officeDocument/2006/math">
                      <m:sSubSup>
                        <m:sSubSupPr>
                          <m:ctrlPr>
                            <a:rPr lang="en-US" sz="1400" b="1" i="1" smtClean="0">
                              <a:latin typeface="Cambria Math" panose="02040503050406030204" pitchFamily="18" charset="0"/>
                              <a:ea typeface="Cambria Math" panose="02040503050406030204" pitchFamily="18" charset="0"/>
                            </a:rPr>
                          </m:ctrlPr>
                        </m:sSubSupPr>
                        <m:e>
                          <m:r>
                            <a:rPr lang="en-US" sz="1400" b="1" i="1" smtClean="0">
                              <a:latin typeface="Cambria Math" panose="02040503050406030204" pitchFamily="18" charset="0"/>
                              <a:ea typeface="Cambria Math" panose="02040503050406030204" pitchFamily="18" charset="0"/>
                            </a:rPr>
                            <m:t>𝑮</m:t>
                          </m:r>
                        </m:e>
                        <m:sub>
                          <m:r>
                            <a:rPr lang="en-US" sz="1400" b="1" i="1" smtClean="0">
                              <a:latin typeface="Cambria Math" panose="02040503050406030204" pitchFamily="18" charset="0"/>
                              <a:ea typeface="Cambria Math" panose="02040503050406030204" pitchFamily="18" charset="0"/>
                            </a:rPr>
                            <m:t>𝒓</m:t>
                          </m:r>
                        </m:sub>
                        <m:sup>
                          <m:r>
                            <a:rPr lang="en-US" sz="1400" b="1" i="1" smtClean="0">
                              <a:latin typeface="Cambria Math" panose="02040503050406030204" pitchFamily="18" charset="0"/>
                              <a:ea typeface="Cambria Math" panose="02040503050406030204" pitchFamily="18" charset="0"/>
                            </a:rPr>
                            <m:t>′</m:t>
                          </m:r>
                        </m:sup>
                      </m:sSubSup>
                      <m:r>
                        <a:rPr lang="en-US" sz="1400" b="1" i="1" smtClean="0">
                          <a:latin typeface="Cambria Math" panose="02040503050406030204" pitchFamily="18" charset="0"/>
                          <a:ea typeface="Cambria Math" panose="02040503050406030204" pitchFamily="18" charset="0"/>
                        </a:rPr>
                        <m:t>=</m:t>
                      </m:r>
                      <m:r>
                        <a:rPr lang="en-US" sz="1400" b="1" i="1" smtClean="0">
                          <a:latin typeface="Cambria Math" panose="02040503050406030204" pitchFamily="18" charset="0"/>
                          <a:ea typeface="Cambria Math" panose="02040503050406030204" pitchFamily="18" charset="0"/>
                        </a:rPr>
                        <m:t>𝒏𝒆𝒘</m:t>
                      </m:r>
                      <m:r>
                        <a:rPr lang="en-US" sz="1400" b="1" i="1" smtClean="0">
                          <a:latin typeface="Cambria Math" panose="02040503050406030204" pitchFamily="18" charset="0"/>
                          <a:ea typeface="Cambria Math" panose="02040503050406030204" pitchFamily="18" charset="0"/>
                        </a:rPr>
                        <m:t> </m:t>
                      </m:r>
                      <m:r>
                        <a:rPr lang="en-US" sz="1400" b="1" i="1" smtClean="0">
                          <a:latin typeface="Cambria Math" panose="02040503050406030204" pitchFamily="18" charset="0"/>
                          <a:ea typeface="Cambria Math" panose="02040503050406030204" pitchFamily="18" charset="0"/>
                        </a:rPr>
                        <m:t>𝒈𝒓𝒐𝒔𝒔</m:t>
                      </m:r>
                      <m:r>
                        <a:rPr lang="en-US" sz="1400" b="1" i="1" smtClean="0">
                          <a:latin typeface="Cambria Math" panose="02040503050406030204" pitchFamily="18" charset="0"/>
                          <a:ea typeface="Cambria Math" panose="02040503050406030204" pitchFamily="18" charset="0"/>
                        </a:rPr>
                        <m:t> </m:t>
                      </m:r>
                      <m:r>
                        <a:rPr lang="en-US" sz="1400" b="1" i="1" smtClean="0">
                          <a:latin typeface="Cambria Math" panose="02040503050406030204" pitchFamily="18" charset="0"/>
                          <a:ea typeface="Cambria Math" panose="02040503050406030204" pitchFamily="18" charset="0"/>
                        </a:rPr>
                        <m:t>𝒓𝒆𝒔𝒊𝒅𝒆𝒏𝒕</m:t>
                      </m:r>
                      <m:r>
                        <a:rPr lang="en-US" sz="1400" b="1" i="1" smtClean="0">
                          <a:latin typeface="Cambria Math" panose="02040503050406030204" pitchFamily="18" charset="0"/>
                          <a:ea typeface="Cambria Math" panose="02040503050406030204" pitchFamily="18" charset="0"/>
                        </a:rPr>
                        <m:t> </m:t>
                      </m:r>
                      <m:r>
                        <a:rPr lang="en-US" sz="1400" b="1" i="1" smtClean="0">
                          <a:latin typeface="Cambria Math" panose="02040503050406030204" pitchFamily="18" charset="0"/>
                          <a:ea typeface="Cambria Math" panose="02040503050406030204" pitchFamily="18" charset="0"/>
                        </a:rPr>
                        <m:t>𝒓𝒆𝒗𝒆𝒏𝒖𝒆</m:t>
                      </m:r>
                      <m:r>
                        <a:rPr lang="en-US" sz="1400" b="1" i="1" smtClean="0">
                          <a:latin typeface="Cambria Math" panose="02040503050406030204" pitchFamily="18" charset="0"/>
                          <a:ea typeface="Cambria Math" panose="02040503050406030204" pitchFamily="18" charset="0"/>
                        </a:rPr>
                        <m:t>=</m:t>
                      </m:r>
                      <m:sSub>
                        <m:sSubPr>
                          <m:ctrlPr>
                            <a:rPr lang="en-US" sz="1400" b="1" i="1" smtClean="0">
                              <a:latin typeface="Cambria Math" panose="02040503050406030204" pitchFamily="18" charset="0"/>
                              <a:ea typeface="Cambria Math" panose="02040503050406030204" pitchFamily="18" charset="0"/>
                            </a:rPr>
                          </m:ctrlPr>
                        </m:sSubPr>
                        <m:e>
                          <m:r>
                            <a:rPr lang="en-US" sz="1400" b="1" i="1" smtClean="0">
                              <a:latin typeface="Cambria Math" panose="02040503050406030204" pitchFamily="18" charset="0"/>
                              <a:ea typeface="Cambria Math" panose="02040503050406030204" pitchFamily="18" charset="0"/>
                            </a:rPr>
                            <m:t>𝑮</m:t>
                          </m:r>
                        </m:e>
                        <m:sub>
                          <m:r>
                            <a:rPr lang="en-US" sz="1400" b="1" i="1" smtClean="0">
                              <a:latin typeface="Cambria Math" panose="02040503050406030204" pitchFamily="18" charset="0"/>
                              <a:ea typeface="Cambria Math" panose="02040503050406030204" pitchFamily="18" charset="0"/>
                            </a:rPr>
                            <m:t>𝒓</m:t>
                          </m:r>
                        </m:sub>
                      </m:sSub>
                      <m:r>
                        <a:rPr lang="en-US" sz="1400" b="1" i="1" smtClean="0">
                          <a:latin typeface="Cambria Math" panose="02040503050406030204" pitchFamily="18" charset="0"/>
                          <a:ea typeface="Cambria Math" panose="02040503050406030204" pitchFamily="18" charset="0"/>
                        </a:rPr>
                        <m:t>×</m:t>
                      </m:r>
                      <m:d>
                        <m:dPr>
                          <m:ctrlPr>
                            <a:rPr lang="en-US" sz="1400" b="1" i="1" smtClean="0">
                              <a:latin typeface="Cambria Math" panose="02040503050406030204" pitchFamily="18" charset="0"/>
                              <a:ea typeface="Cambria Math" panose="02040503050406030204" pitchFamily="18" charset="0"/>
                            </a:rPr>
                          </m:ctrlPr>
                        </m:dPr>
                        <m:e>
                          <m:r>
                            <a:rPr lang="en-US" sz="1400" b="1" i="1" smtClean="0">
                              <a:latin typeface="Cambria Math" panose="02040503050406030204" pitchFamily="18" charset="0"/>
                              <a:ea typeface="Cambria Math" panose="02040503050406030204" pitchFamily="18" charset="0"/>
                            </a:rPr>
                            <m:t>𝟏</m:t>
                          </m:r>
                          <m:r>
                            <a:rPr lang="en-US" sz="1400" b="1" i="1" smtClean="0">
                              <a:latin typeface="Cambria Math" panose="02040503050406030204" pitchFamily="18" charset="0"/>
                              <a:ea typeface="Cambria Math" panose="02040503050406030204" pitchFamily="18" charset="0"/>
                            </a:rPr>
                            <m:t>+∆</m:t>
                          </m:r>
                          <m:r>
                            <a:rPr lang="en-US" sz="1400" b="1" i="1" smtClean="0">
                              <a:latin typeface="Cambria Math" panose="02040503050406030204" pitchFamily="18" charset="0"/>
                              <a:ea typeface="Cambria Math" panose="02040503050406030204" pitchFamily="18" charset="0"/>
                            </a:rPr>
                            <m:t>𝑬</m:t>
                          </m:r>
                        </m:e>
                      </m:d>
                      <m:r>
                        <a:rPr lang="en-US" sz="1400" b="1" i="1" smtClean="0">
                          <a:latin typeface="Cambria Math" panose="02040503050406030204" pitchFamily="18" charset="0"/>
                          <a:ea typeface="Cambria Math" panose="02040503050406030204" pitchFamily="18" charset="0"/>
                        </a:rPr>
                        <m:t>×</m:t>
                      </m:r>
                      <m:d>
                        <m:dPr>
                          <m:ctrlPr>
                            <a:rPr lang="en-US" sz="1400" b="1" i="1" smtClean="0">
                              <a:latin typeface="Cambria Math" panose="02040503050406030204" pitchFamily="18" charset="0"/>
                              <a:ea typeface="Cambria Math" panose="02040503050406030204" pitchFamily="18" charset="0"/>
                            </a:rPr>
                          </m:ctrlPr>
                        </m:dPr>
                        <m:e>
                          <m:r>
                            <a:rPr lang="en-US" sz="1400" b="1" i="1" smtClean="0">
                              <a:latin typeface="Cambria Math" panose="02040503050406030204" pitchFamily="18" charset="0"/>
                              <a:ea typeface="Cambria Math" panose="02040503050406030204" pitchFamily="18" charset="0"/>
                            </a:rPr>
                            <m:t>𝟏</m:t>
                          </m:r>
                          <m:r>
                            <a:rPr lang="en-US" sz="1400" b="1" i="1" smtClean="0">
                              <a:latin typeface="Cambria Math" panose="02040503050406030204" pitchFamily="18" charset="0"/>
                              <a:ea typeface="Cambria Math" panose="02040503050406030204" pitchFamily="18" charset="0"/>
                            </a:rPr>
                            <m:t>+∆</m:t>
                          </m:r>
                          <m:sSub>
                            <m:sSubPr>
                              <m:ctrlPr>
                                <a:rPr lang="en-US" sz="1400" b="1" i="1" smtClean="0">
                                  <a:latin typeface="Cambria Math" panose="02040503050406030204" pitchFamily="18" charset="0"/>
                                  <a:ea typeface="Cambria Math" panose="02040503050406030204" pitchFamily="18" charset="0"/>
                                </a:rPr>
                              </m:ctrlPr>
                            </m:sSubPr>
                            <m:e>
                              <m:r>
                                <a:rPr lang="en-US" sz="1400" b="1" i="1" smtClean="0">
                                  <a:latin typeface="Cambria Math" panose="02040503050406030204" pitchFamily="18" charset="0"/>
                                  <a:ea typeface="Cambria Math" panose="02040503050406030204" pitchFamily="18" charset="0"/>
                                </a:rPr>
                                <m:t>𝑻</m:t>
                              </m:r>
                            </m:e>
                            <m:sub>
                              <m:r>
                                <a:rPr lang="en-US" sz="1400" b="1" i="1" smtClean="0">
                                  <a:latin typeface="Cambria Math" panose="02040503050406030204" pitchFamily="18" charset="0"/>
                                  <a:ea typeface="Cambria Math" panose="02040503050406030204" pitchFamily="18" charset="0"/>
                                </a:rPr>
                                <m:t>𝒓</m:t>
                              </m:r>
                            </m:sub>
                          </m:sSub>
                        </m:e>
                      </m:d>
                    </m:oMath>
                  </m:oMathPara>
                </a14:m>
                <a:endParaRPr lang="en-US" sz="1400" b="1" dirty="0" smtClean="0">
                  <a:ea typeface="Cambria Math" panose="02040503050406030204" pitchFamily="18" charset="0"/>
                </a:endParaRPr>
              </a:p>
              <a:p>
                <a:pPr marL="457200" lvl="1" indent="0">
                  <a:spcBef>
                    <a:spcPts val="500"/>
                  </a:spcBef>
                  <a:buNone/>
                </a:pPr>
                <a14:m>
                  <m:oMathPara xmlns:m="http://schemas.openxmlformats.org/officeDocument/2006/math">
                    <m:oMathParaPr>
                      <m:jc m:val="left"/>
                    </m:oMathParaPr>
                    <m:oMath xmlns:m="http://schemas.openxmlformats.org/officeDocument/2006/math">
                      <m:r>
                        <a:rPr lang="en-US" sz="1400" b="1" i="1" smtClean="0">
                          <a:latin typeface="Cambria Math" panose="02040503050406030204" pitchFamily="18" charset="0"/>
                          <a:ea typeface="Cambria Math" panose="02040503050406030204" pitchFamily="18" charset="0"/>
                        </a:rPr>
                        <m:t>𝑾</m:t>
                      </m:r>
                      <m:r>
                        <a:rPr lang="en-US" sz="1400" b="1" i="1" smtClean="0">
                          <a:latin typeface="Cambria Math" panose="02040503050406030204" pitchFamily="18" charset="0"/>
                          <a:ea typeface="Cambria Math" panose="02040503050406030204" pitchFamily="18" charset="0"/>
                        </a:rPr>
                        <m:t>=</m:t>
                      </m:r>
                      <m:r>
                        <a:rPr lang="en-US" sz="1400" b="1" i="1" smtClean="0">
                          <a:latin typeface="Cambria Math" panose="02040503050406030204" pitchFamily="18" charset="0"/>
                          <a:ea typeface="Cambria Math" panose="02040503050406030204" pitchFamily="18" charset="0"/>
                        </a:rPr>
                        <m:t>𝒏𝒆𝒘</m:t>
                      </m:r>
                      <m:r>
                        <a:rPr lang="en-US" sz="1400" b="1" i="1" smtClean="0">
                          <a:latin typeface="Cambria Math" panose="02040503050406030204" pitchFamily="18" charset="0"/>
                          <a:ea typeface="Cambria Math" panose="02040503050406030204" pitchFamily="18" charset="0"/>
                        </a:rPr>
                        <m:t> </m:t>
                      </m:r>
                      <m:r>
                        <a:rPr lang="en-US" sz="1400" b="1" i="1" smtClean="0">
                          <a:latin typeface="Cambria Math" panose="02040503050406030204" pitchFamily="18" charset="0"/>
                          <a:ea typeface="Cambria Math" panose="02040503050406030204" pitchFamily="18" charset="0"/>
                        </a:rPr>
                        <m:t>𝒕𝒐𝒕𝒂𝒍</m:t>
                      </m:r>
                      <m:r>
                        <a:rPr lang="en-US" sz="1400" b="1" i="1" smtClean="0">
                          <a:latin typeface="Cambria Math" panose="02040503050406030204" pitchFamily="18" charset="0"/>
                          <a:ea typeface="Cambria Math" panose="02040503050406030204" pitchFamily="18" charset="0"/>
                        </a:rPr>
                        <m:t> </m:t>
                      </m:r>
                      <m:r>
                        <a:rPr lang="en-US" sz="1400" b="1" i="1" smtClean="0">
                          <a:latin typeface="Cambria Math" panose="02040503050406030204" pitchFamily="18" charset="0"/>
                          <a:ea typeface="Cambria Math" panose="02040503050406030204" pitchFamily="18" charset="0"/>
                        </a:rPr>
                        <m:t>𝒘𝒂𝒊𝒗𝒆𝒓</m:t>
                      </m:r>
                      <m:r>
                        <a:rPr lang="en-US" sz="1400" b="1" i="1" smtClean="0">
                          <a:latin typeface="Cambria Math" panose="02040503050406030204" pitchFamily="18" charset="0"/>
                          <a:ea typeface="Cambria Math" panose="02040503050406030204" pitchFamily="18" charset="0"/>
                        </a:rPr>
                        <m:t>=(</m:t>
                      </m:r>
                      <m:r>
                        <a:rPr lang="en-US" sz="1400" b="1" i="1" smtClean="0">
                          <a:latin typeface="Cambria Math" panose="02040503050406030204" pitchFamily="18" charset="0"/>
                          <a:ea typeface="Cambria Math" panose="02040503050406030204" pitchFamily="18" charset="0"/>
                        </a:rPr>
                        <m:t>𝟏</m:t>
                      </m:r>
                      <m:r>
                        <a:rPr lang="en-US" sz="1400" b="1" i="1" smtClean="0">
                          <a:latin typeface="Cambria Math" panose="02040503050406030204" pitchFamily="18" charset="0"/>
                          <a:ea typeface="Cambria Math" panose="02040503050406030204" pitchFamily="18" charset="0"/>
                        </a:rPr>
                        <m:t>+∆</m:t>
                      </m:r>
                      <m:r>
                        <a:rPr lang="en-US" sz="1400" b="1" i="1" smtClean="0">
                          <a:latin typeface="Cambria Math" panose="02040503050406030204" pitchFamily="18" charset="0"/>
                          <a:ea typeface="Cambria Math" panose="02040503050406030204" pitchFamily="18" charset="0"/>
                        </a:rPr>
                        <m:t>𝑬</m:t>
                      </m:r>
                      <m:r>
                        <a:rPr lang="en-US" sz="1400" b="1" i="1" smtClean="0">
                          <a:latin typeface="Cambria Math" panose="02040503050406030204" pitchFamily="18" charset="0"/>
                          <a:ea typeface="Cambria Math" panose="02040503050406030204" pitchFamily="18" charset="0"/>
                        </a:rPr>
                        <m:t>)×(</m:t>
                      </m:r>
                      <m:sSub>
                        <m:sSubPr>
                          <m:ctrlPr>
                            <a:rPr lang="en-US" sz="1400" b="1" i="1" smtClean="0">
                              <a:latin typeface="Cambria Math" panose="02040503050406030204" pitchFamily="18" charset="0"/>
                              <a:ea typeface="Cambria Math" panose="02040503050406030204" pitchFamily="18" charset="0"/>
                            </a:rPr>
                          </m:ctrlPr>
                        </m:sSubPr>
                        <m:e>
                          <m:r>
                            <a:rPr lang="en-US" sz="1400" b="1" i="1" smtClean="0">
                              <a:latin typeface="Cambria Math" panose="02040503050406030204" pitchFamily="18" charset="0"/>
                              <a:ea typeface="Cambria Math" panose="02040503050406030204" pitchFamily="18" charset="0"/>
                            </a:rPr>
                            <m:t>𝑾</m:t>
                          </m:r>
                        </m:e>
                        <m:sub>
                          <m:r>
                            <a:rPr lang="en-US" sz="1400" b="1" i="1" smtClean="0">
                              <a:latin typeface="Cambria Math" panose="02040503050406030204" pitchFamily="18" charset="0"/>
                              <a:ea typeface="Cambria Math" panose="02040503050406030204" pitchFamily="18" charset="0"/>
                            </a:rPr>
                            <m:t>𝒈</m:t>
                          </m:r>
                        </m:sub>
                      </m:sSub>
                      <m:r>
                        <a:rPr lang="en-US" sz="1400" b="1" i="1" smtClean="0">
                          <a:latin typeface="Cambria Math" panose="02040503050406030204" pitchFamily="18" charset="0"/>
                          <a:ea typeface="Cambria Math" panose="02040503050406030204" pitchFamily="18" charset="0"/>
                        </a:rPr>
                        <m:t>×</m:t>
                      </m:r>
                      <m:d>
                        <m:dPr>
                          <m:ctrlPr>
                            <a:rPr lang="en-US" sz="1400" b="1" i="1" smtClean="0">
                              <a:latin typeface="Cambria Math" panose="02040503050406030204" pitchFamily="18" charset="0"/>
                              <a:ea typeface="Cambria Math" panose="02040503050406030204" pitchFamily="18" charset="0"/>
                            </a:rPr>
                          </m:ctrlPr>
                        </m:dPr>
                        <m:e>
                          <m:r>
                            <a:rPr lang="en-US" sz="1400" b="1" i="1" smtClean="0">
                              <a:latin typeface="Cambria Math" panose="02040503050406030204" pitchFamily="18" charset="0"/>
                              <a:ea typeface="Cambria Math" panose="02040503050406030204" pitchFamily="18" charset="0"/>
                            </a:rPr>
                            <m:t>𝟏</m:t>
                          </m:r>
                          <m:r>
                            <a:rPr lang="en-US" sz="1400" b="1" i="1" smtClean="0">
                              <a:latin typeface="Cambria Math" panose="02040503050406030204" pitchFamily="18" charset="0"/>
                              <a:ea typeface="Cambria Math" panose="02040503050406030204" pitchFamily="18" charset="0"/>
                            </a:rPr>
                            <m:t>+∆</m:t>
                          </m:r>
                          <m:sSub>
                            <m:sSubPr>
                              <m:ctrlPr>
                                <a:rPr lang="en-US" sz="1400" b="1" i="1" smtClean="0">
                                  <a:latin typeface="Cambria Math" panose="02040503050406030204" pitchFamily="18" charset="0"/>
                                  <a:ea typeface="Cambria Math" panose="02040503050406030204" pitchFamily="18" charset="0"/>
                                </a:rPr>
                              </m:ctrlPr>
                            </m:sSubPr>
                            <m:e>
                              <m:r>
                                <a:rPr lang="en-US" sz="1400" b="1" i="1" smtClean="0">
                                  <a:latin typeface="Cambria Math" panose="02040503050406030204" pitchFamily="18" charset="0"/>
                                  <a:ea typeface="Cambria Math" panose="02040503050406030204" pitchFamily="18" charset="0"/>
                                </a:rPr>
                                <m:t>𝑻</m:t>
                              </m:r>
                            </m:e>
                            <m:sub>
                              <m:r>
                                <a:rPr lang="en-US" sz="1400" b="1" i="1" smtClean="0">
                                  <a:latin typeface="Cambria Math" panose="02040503050406030204" pitchFamily="18" charset="0"/>
                                  <a:ea typeface="Cambria Math" panose="02040503050406030204" pitchFamily="18" charset="0"/>
                                </a:rPr>
                                <m:t>𝒈</m:t>
                              </m:r>
                            </m:sub>
                          </m:sSub>
                        </m:e>
                      </m:d>
                      <m:r>
                        <a:rPr lang="en-US" sz="1400" b="1" i="1" smtClean="0">
                          <a:latin typeface="Cambria Math" panose="02040503050406030204" pitchFamily="18" charset="0"/>
                          <a:ea typeface="Cambria Math" panose="02040503050406030204" pitchFamily="18" charset="0"/>
                        </a:rPr>
                        <m:t>+</m:t>
                      </m:r>
                      <m:sSub>
                        <m:sSubPr>
                          <m:ctrlPr>
                            <a:rPr lang="en-US" sz="1400" b="1" i="1" smtClean="0">
                              <a:latin typeface="Cambria Math" panose="02040503050406030204" pitchFamily="18" charset="0"/>
                              <a:ea typeface="Cambria Math" panose="02040503050406030204" pitchFamily="18" charset="0"/>
                            </a:rPr>
                          </m:ctrlPr>
                        </m:sSubPr>
                        <m:e>
                          <m:r>
                            <a:rPr lang="en-US" sz="1400" b="1" i="1" smtClean="0">
                              <a:latin typeface="Cambria Math" panose="02040503050406030204" pitchFamily="18" charset="0"/>
                              <a:ea typeface="Cambria Math" panose="02040503050406030204" pitchFamily="18" charset="0"/>
                            </a:rPr>
                            <m:t>𝑾</m:t>
                          </m:r>
                        </m:e>
                        <m:sub>
                          <m:r>
                            <a:rPr lang="en-US" sz="1400" b="1" i="1" smtClean="0">
                              <a:latin typeface="Cambria Math" panose="02040503050406030204" pitchFamily="18" charset="0"/>
                              <a:ea typeface="Cambria Math" panose="02040503050406030204" pitchFamily="18" charset="0"/>
                            </a:rPr>
                            <m:t>𝒓</m:t>
                          </m:r>
                        </m:sub>
                      </m:sSub>
                      <m:r>
                        <a:rPr lang="en-US" sz="1400" b="1" i="1" smtClean="0">
                          <a:latin typeface="Cambria Math" panose="02040503050406030204" pitchFamily="18" charset="0"/>
                          <a:ea typeface="Cambria Math" panose="02040503050406030204" pitchFamily="18" charset="0"/>
                        </a:rPr>
                        <m:t>×</m:t>
                      </m:r>
                      <m:d>
                        <m:dPr>
                          <m:ctrlPr>
                            <a:rPr lang="en-US" sz="1400" b="1" i="1" smtClean="0">
                              <a:latin typeface="Cambria Math" panose="02040503050406030204" pitchFamily="18" charset="0"/>
                              <a:ea typeface="Cambria Math" panose="02040503050406030204" pitchFamily="18" charset="0"/>
                            </a:rPr>
                          </m:ctrlPr>
                        </m:dPr>
                        <m:e>
                          <m:r>
                            <a:rPr lang="en-US" sz="1400" b="1" i="1" smtClean="0">
                              <a:latin typeface="Cambria Math" panose="02040503050406030204" pitchFamily="18" charset="0"/>
                              <a:ea typeface="Cambria Math" panose="02040503050406030204" pitchFamily="18" charset="0"/>
                            </a:rPr>
                            <m:t>𝟏</m:t>
                          </m:r>
                          <m:r>
                            <a:rPr lang="en-US" sz="1400" b="1" i="1" smtClean="0">
                              <a:latin typeface="Cambria Math" panose="02040503050406030204" pitchFamily="18" charset="0"/>
                              <a:ea typeface="Cambria Math" panose="02040503050406030204" pitchFamily="18" charset="0"/>
                            </a:rPr>
                            <m:t>+</m:t>
                          </m:r>
                          <m:sSub>
                            <m:sSubPr>
                              <m:ctrlPr>
                                <a:rPr lang="en-US" sz="1400" b="1" i="1" smtClean="0">
                                  <a:latin typeface="Cambria Math" panose="02040503050406030204" pitchFamily="18" charset="0"/>
                                  <a:ea typeface="Cambria Math" panose="02040503050406030204" pitchFamily="18" charset="0"/>
                                </a:rPr>
                              </m:ctrlPr>
                            </m:sSubPr>
                            <m:e>
                              <m:r>
                                <a:rPr lang="en-US" sz="1400" b="1" i="1" smtClean="0">
                                  <a:latin typeface="Cambria Math" panose="02040503050406030204" pitchFamily="18" charset="0"/>
                                  <a:ea typeface="Cambria Math" panose="02040503050406030204" pitchFamily="18" charset="0"/>
                                </a:rPr>
                                <m:t>𝑻</m:t>
                              </m:r>
                            </m:e>
                            <m:sub>
                              <m:r>
                                <a:rPr lang="en-US" sz="1400" b="1" i="1" smtClean="0">
                                  <a:latin typeface="Cambria Math" panose="02040503050406030204" pitchFamily="18" charset="0"/>
                                  <a:ea typeface="Cambria Math" panose="02040503050406030204" pitchFamily="18" charset="0"/>
                                </a:rPr>
                                <m:t>𝒓</m:t>
                              </m:r>
                            </m:sub>
                          </m:sSub>
                        </m:e>
                      </m:d>
                      <m:r>
                        <a:rPr lang="en-US" sz="1400" b="1" i="1" smtClean="0">
                          <a:latin typeface="Cambria Math" panose="02040503050406030204" pitchFamily="18" charset="0"/>
                          <a:ea typeface="Cambria Math" panose="02040503050406030204" pitchFamily="18" charset="0"/>
                        </a:rPr>
                        <m:t>+</m:t>
                      </m:r>
                      <m:sSub>
                        <m:sSubPr>
                          <m:ctrlPr>
                            <a:rPr lang="en-US" sz="1400" b="1" i="1" smtClean="0">
                              <a:latin typeface="Cambria Math" panose="02040503050406030204" pitchFamily="18" charset="0"/>
                              <a:ea typeface="Cambria Math" panose="02040503050406030204" pitchFamily="18" charset="0"/>
                            </a:rPr>
                          </m:ctrlPr>
                        </m:sSubPr>
                        <m:e>
                          <m:r>
                            <a:rPr lang="en-US" sz="1400" b="1" i="1" smtClean="0">
                              <a:latin typeface="Cambria Math" panose="02040503050406030204" pitchFamily="18" charset="0"/>
                              <a:ea typeface="Cambria Math" panose="02040503050406030204" pitchFamily="18" charset="0"/>
                            </a:rPr>
                            <m:t>𝑾</m:t>
                          </m:r>
                        </m:e>
                        <m:sub>
                          <m:r>
                            <a:rPr lang="en-US" sz="1400" b="1" i="1" smtClean="0">
                              <a:latin typeface="Cambria Math" panose="02040503050406030204" pitchFamily="18" charset="0"/>
                              <a:ea typeface="Cambria Math" panose="02040503050406030204" pitchFamily="18" charset="0"/>
                            </a:rPr>
                            <m:t>𝒏</m:t>
                          </m:r>
                        </m:sub>
                      </m:sSub>
                      <m:r>
                        <a:rPr lang="en-US" sz="1400" b="1" i="1" smtClean="0">
                          <a:latin typeface="Cambria Math" panose="02040503050406030204" pitchFamily="18" charset="0"/>
                          <a:ea typeface="Cambria Math" panose="02040503050406030204" pitchFamily="18" charset="0"/>
                        </a:rPr>
                        <m:t>×(</m:t>
                      </m:r>
                      <m:r>
                        <a:rPr lang="en-US" sz="1400" b="1" i="1" smtClean="0">
                          <a:latin typeface="Cambria Math" panose="02040503050406030204" pitchFamily="18" charset="0"/>
                          <a:ea typeface="Cambria Math" panose="02040503050406030204" pitchFamily="18" charset="0"/>
                        </a:rPr>
                        <m:t>𝟏</m:t>
                      </m:r>
                      <m:r>
                        <a:rPr lang="en-US" sz="1400" b="1" i="1" smtClean="0">
                          <a:latin typeface="Cambria Math" panose="02040503050406030204" pitchFamily="18" charset="0"/>
                          <a:ea typeface="Cambria Math" panose="02040503050406030204" pitchFamily="18" charset="0"/>
                        </a:rPr>
                        <m:t>+∆</m:t>
                      </m:r>
                      <m:sSub>
                        <m:sSubPr>
                          <m:ctrlPr>
                            <a:rPr lang="en-US" sz="1400" b="1" i="1" smtClean="0">
                              <a:latin typeface="Cambria Math" panose="02040503050406030204" pitchFamily="18" charset="0"/>
                              <a:ea typeface="Cambria Math" panose="02040503050406030204" pitchFamily="18" charset="0"/>
                            </a:rPr>
                          </m:ctrlPr>
                        </m:sSubPr>
                        <m:e>
                          <m:r>
                            <a:rPr lang="en-US" sz="1400" b="1" i="1" smtClean="0">
                              <a:latin typeface="Cambria Math" panose="02040503050406030204" pitchFamily="18" charset="0"/>
                              <a:ea typeface="Cambria Math" panose="02040503050406030204" pitchFamily="18" charset="0"/>
                            </a:rPr>
                            <m:t>𝑻</m:t>
                          </m:r>
                        </m:e>
                        <m:sub>
                          <m:r>
                            <a:rPr lang="en-US" sz="1400" b="1" i="1" smtClean="0">
                              <a:latin typeface="Cambria Math" panose="02040503050406030204" pitchFamily="18" charset="0"/>
                              <a:ea typeface="Cambria Math" panose="02040503050406030204" pitchFamily="18" charset="0"/>
                            </a:rPr>
                            <m:t>𝒏</m:t>
                          </m:r>
                        </m:sub>
                      </m:sSub>
                      <m:r>
                        <a:rPr lang="en-US" sz="1400" b="1" i="1" smtClean="0">
                          <a:latin typeface="Cambria Math" panose="02040503050406030204" pitchFamily="18" charset="0"/>
                          <a:ea typeface="Cambria Math" panose="02040503050406030204" pitchFamily="18" charset="0"/>
                        </a:rPr>
                        <m:t>)</m:t>
                      </m:r>
                    </m:oMath>
                  </m:oMathPara>
                </a14:m>
                <a:endParaRPr lang="en-US" sz="1400" b="1" dirty="0" smtClean="0">
                  <a:ea typeface="Cambria Math" panose="02040503050406030204" pitchFamily="18" charset="0"/>
                </a:endParaRPr>
              </a:p>
              <a:p>
                <a:pPr marL="0" indent="0">
                  <a:buNone/>
                </a:pPr>
                <a:r>
                  <a:rPr lang="en-US" sz="1800" dirty="0" smtClean="0"/>
                  <a:t>Now you can calculate the need/merit pool, set-aside, and net revenue as before.</a:t>
                </a:r>
              </a:p>
            </p:txBody>
          </p:sp>
        </mc:Choice>
        <mc:Fallback xmlns="">
          <p:sp>
            <p:nvSpPr>
              <p:cNvPr id="3" name="Text Placeholder 2"/>
              <p:cNvSpPr>
                <a:spLocks noGrp="1" noRot="1" noChangeAspect="1" noMove="1" noResize="1" noEditPoints="1" noAdjustHandles="1" noChangeArrowheads="1" noChangeShapeType="1" noTextEdit="1"/>
              </p:cNvSpPr>
              <p:nvPr>
                <p:ph type="body" sz="quarter" idx="11"/>
              </p:nvPr>
            </p:nvSpPr>
            <p:spPr>
              <a:xfrm>
                <a:off x="671757" y="1498981"/>
                <a:ext cx="8196210" cy="4015497"/>
              </a:xfrm>
              <a:blipFill>
                <a:blip r:embed="rId2"/>
                <a:stretch>
                  <a:fillRect l="-595" t="-910" r="-520" b="-15933"/>
                </a:stretch>
              </a:blipFill>
            </p:spPr>
            <p:txBody>
              <a:bodyPr/>
              <a:lstStyle/>
              <a:p>
                <a:r>
                  <a:rPr lang="en-US">
                    <a:noFill/>
                  </a:rPr>
                  <a:t> </a:t>
                </a:r>
              </a:p>
            </p:txBody>
          </p:sp>
        </mc:Fallback>
      </mc:AlternateContent>
      <p:sp>
        <p:nvSpPr>
          <p:cNvPr id="4" name="TextBox 3"/>
          <p:cNvSpPr txBox="1"/>
          <p:nvPr/>
        </p:nvSpPr>
        <p:spPr>
          <a:xfrm>
            <a:off x="671757" y="5991676"/>
            <a:ext cx="6835467" cy="830997"/>
          </a:xfrm>
          <a:prstGeom prst="rect">
            <a:avLst/>
          </a:prstGeom>
          <a:noFill/>
        </p:spPr>
        <p:txBody>
          <a:bodyPr wrap="square" rtlCol="0">
            <a:spAutoFit/>
          </a:bodyPr>
          <a:lstStyle/>
          <a:p>
            <a:r>
              <a:rPr lang="en-US" sz="1200" dirty="0" smtClean="0"/>
              <a:t>(Note that it is unknown what will happen with the additional aid pools. It is reasonable to calculate the additional aid pool for undergraduate residents as the old pool, inflated for tuition and reenrollment changes. Assume the nonresident undergraduate additional aid pool will be $12 million as of FY18, with no subsequent increases.)</a:t>
            </a:r>
            <a:endParaRPr lang="en-US" sz="1200" dirty="0"/>
          </a:p>
        </p:txBody>
      </p:sp>
      <p:sp>
        <p:nvSpPr>
          <p:cNvPr id="5" name="TextBox 4"/>
          <p:cNvSpPr txBox="1"/>
          <p:nvPr/>
        </p:nvSpPr>
        <p:spPr>
          <a:xfrm>
            <a:off x="566928" y="2971800"/>
            <a:ext cx="923544" cy="276999"/>
          </a:xfrm>
          <a:prstGeom prst="rect">
            <a:avLst/>
          </a:prstGeom>
          <a:noFill/>
        </p:spPr>
        <p:txBody>
          <a:bodyPr wrap="square" rtlCol="0">
            <a:spAutoFit/>
          </a:bodyPr>
          <a:lstStyle/>
          <a:p>
            <a:r>
              <a:rPr lang="en-US" sz="1200" dirty="0" smtClean="0"/>
              <a:t>Known</a:t>
            </a:r>
            <a:endParaRPr lang="en-US" sz="1200" dirty="0"/>
          </a:p>
        </p:txBody>
      </p:sp>
      <p:sp>
        <p:nvSpPr>
          <p:cNvPr id="6" name="TextBox 5"/>
          <p:cNvSpPr txBox="1"/>
          <p:nvPr/>
        </p:nvSpPr>
        <p:spPr>
          <a:xfrm>
            <a:off x="554736" y="3179064"/>
            <a:ext cx="923544" cy="276999"/>
          </a:xfrm>
          <a:prstGeom prst="rect">
            <a:avLst/>
          </a:prstGeom>
          <a:noFill/>
        </p:spPr>
        <p:txBody>
          <a:bodyPr wrap="square" rtlCol="0">
            <a:spAutoFit/>
          </a:bodyPr>
          <a:lstStyle/>
          <a:p>
            <a:r>
              <a:rPr lang="en-US" sz="1200" dirty="0" smtClean="0"/>
              <a:t>Known</a:t>
            </a:r>
            <a:endParaRPr lang="en-US" sz="1200" dirty="0"/>
          </a:p>
        </p:txBody>
      </p:sp>
      <p:sp>
        <p:nvSpPr>
          <p:cNvPr id="7" name="TextBox 6"/>
          <p:cNvSpPr txBox="1"/>
          <p:nvPr/>
        </p:nvSpPr>
        <p:spPr>
          <a:xfrm>
            <a:off x="551688" y="3404616"/>
            <a:ext cx="923544" cy="276999"/>
          </a:xfrm>
          <a:prstGeom prst="rect">
            <a:avLst/>
          </a:prstGeom>
          <a:noFill/>
        </p:spPr>
        <p:txBody>
          <a:bodyPr wrap="square" rtlCol="0">
            <a:spAutoFit/>
          </a:bodyPr>
          <a:lstStyle/>
          <a:p>
            <a:r>
              <a:rPr lang="en-US" sz="1200" dirty="0" smtClean="0"/>
              <a:t>Known</a:t>
            </a:r>
            <a:endParaRPr lang="en-US" sz="1200" dirty="0"/>
          </a:p>
        </p:txBody>
      </p:sp>
      <p:sp>
        <p:nvSpPr>
          <p:cNvPr id="8" name="TextBox 7"/>
          <p:cNvSpPr txBox="1"/>
          <p:nvPr/>
        </p:nvSpPr>
        <p:spPr>
          <a:xfrm>
            <a:off x="548640" y="3639312"/>
            <a:ext cx="923544" cy="276999"/>
          </a:xfrm>
          <a:prstGeom prst="rect">
            <a:avLst/>
          </a:prstGeom>
          <a:noFill/>
        </p:spPr>
        <p:txBody>
          <a:bodyPr wrap="square" rtlCol="0">
            <a:spAutoFit/>
          </a:bodyPr>
          <a:lstStyle/>
          <a:p>
            <a:r>
              <a:rPr lang="en-US" sz="1200" dirty="0" smtClean="0"/>
              <a:t>Known</a:t>
            </a:r>
            <a:endParaRPr lang="en-US" sz="1200" dirty="0"/>
          </a:p>
        </p:txBody>
      </p:sp>
      <p:sp>
        <p:nvSpPr>
          <p:cNvPr id="9" name="TextBox 8"/>
          <p:cNvSpPr txBox="1"/>
          <p:nvPr/>
        </p:nvSpPr>
        <p:spPr>
          <a:xfrm>
            <a:off x="545592" y="3846576"/>
            <a:ext cx="923544" cy="276999"/>
          </a:xfrm>
          <a:prstGeom prst="rect">
            <a:avLst/>
          </a:prstGeom>
          <a:noFill/>
        </p:spPr>
        <p:txBody>
          <a:bodyPr wrap="square" rtlCol="0">
            <a:spAutoFit/>
          </a:bodyPr>
          <a:lstStyle/>
          <a:p>
            <a:r>
              <a:rPr lang="en-US" sz="1200" dirty="0" smtClean="0"/>
              <a:t>Known</a:t>
            </a:r>
            <a:endParaRPr lang="en-US" sz="1200" dirty="0"/>
          </a:p>
        </p:txBody>
      </p:sp>
      <p:sp>
        <p:nvSpPr>
          <p:cNvPr id="10" name="TextBox 9"/>
          <p:cNvSpPr txBox="1"/>
          <p:nvPr/>
        </p:nvSpPr>
        <p:spPr>
          <a:xfrm>
            <a:off x="566928" y="2084649"/>
            <a:ext cx="923544" cy="276999"/>
          </a:xfrm>
          <a:prstGeom prst="rect">
            <a:avLst/>
          </a:prstGeom>
          <a:noFill/>
        </p:spPr>
        <p:txBody>
          <a:bodyPr wrap="square" rtlCol="0">
            <a:spAutoFit/>
          </a:bodyPr>
          <a:lstStyle/>
          <a:p>
            <a:r>
              <a:rPr lang="en-US" sz="1200" dirty="0" smtClean="0">
                <a:solidFill>
                  <a:srgbClr val="00682F"/>
                </a:solidFill>
              </a:rPr>
              <a:t>Lever</a:t>
            </a:r>
            <a:endParaRPr lang="en-US" sz="1200" dirty="0">
              <a:solidFill>
                <a:srgbClr val="00682F"/>
              </a:solidFill>
            </a:endParaRPr>
          </a:p>
        </p:txBody>
      </p:sp>
      <p:sp>
        <p:nvSpPr>
          <p:cNvPr id="14" name="TextBox 13"/>
          <p:cNvSpPr txBox="1"/>
          <p:nvPr/>
        </p:nvSpPr>
        <p:spPr>
          <a:xfrm>
            <a:off x="566928" y="2307984"/>
            <a:ext cx="923544" cy="276999"/>
          </a:xfrm>
          <a:prstGeom prst="rect">
            <a:avLst/>
          </a:prstGeom>
          <a:noFill/>
        </p:spPr>
        <p:txBody>
          <a:bodyPr wrap="square" rtlCol="0">
            <a:spAutoFit/>
          </a:bodyPr>
          <a:lstStyle/>
          <a:p>
            <a:r>
              <a:rPr lang="en-US" sz="1200" dirty="0" smtClean="0">
                <a:solidFill>
                  <a:srgbClr val="00682F"/>
                </a:solidFill>
              </a:rPr>
              <a:t>Lever</a:t>
            </a:r>
            <a:endParaRPr lang="en-US" sz="1200" dirty="0">
              <a:solidFill>
                <a:srgbClr val="00682F"/>
              </a:solidFill>
            </a:endParaRPr>
          </a:p>
        </p:txBody>
      </p:sp>
      <p:sp>
        <p:nvSpPr>
          <p:cNvPr id="15" name="TextBox 14"/>
          <p:cNvSpPr txBox="1"/>
          <p:nvPr/>
        </p:nvSpPr>
        <p:spPr>
          <a:xfrm>
            <a:off x="566928" y="2515248"/>
            <a:ext cx="923544" cy="276999"/>
          </a:xfrm>
          <a:prstGeom prst="rect">
            <a:avLst/>
          </a:prstGeom>
          <a:noFill/>
        </p:spPr>
        <p:txBody>
          <a:bodyPr wrap="square" rtlCol="0">
            <a:spAutoFit/>
          </a:bodyPr>
          <a:lstStyle/>
          <a:p>
            <a:r>
              <a:rPr lang="en-US" sz="1200" dirty="0" smtClean="0">
                <a:solidFill>
                  <a:srgbClr val="00682F"/>
                </a:solidFill>
              </a:rPr>
              <a:t>Lever</a:t>
            </a:r>
            <a:endParaRPr lang="en-US" sz="1200" dirty="0">
              <a:solidFill>
                <a:srgbClr val="00682F"/>
              </a:solidFill>
            </a:endParaRPr>
          </a:p>
        </p:txBody>
      </p:sp>
      <p:sp>
        <p:nvSpPr>
          <p:cNvPr id="16" name="TextBox 15"/>
          <p:cNvSpPr txBox="1"/>
          <p:nvPr/>
        </p:nvSpPr>
        <p:spPr>
          <a:xfrm>
            <a:off x="565404" y="2743524"/>
            <a:ext cx="923544" cy="276999"/>
          </a:xfrm>
          <a:prstGeom prst="rect">
            <a:avLst/>
          </a:prstGeom>
          <a:noFill/>
        </p:spPr>
        <p:txBody>
          <a:bodyPr wrap="square" rtlCol="0">
            <a:spAutoFit/>
          </a:bodyPr>
          <a:lstStyle/>
          <a:p>
            <a:r>
              <a:rPr lang="en-US" sz="1200" dirty="0" smtClean="0">
                <a:solidFill>
                  <a:srgbClr val="00682F"/>
                </a:solidFill>
              </a:rPr>
              <a:t>Lever</a:t>
            </a:r>
            <a:endParaRPr lang="en-US" sz="1200" dirty="0">
              <a:solidFill>
                <a:srgbClr val="00682F"/>
              </a:solidFill>
            </a:endParaRPr>
          </a:p>
        </p:txBody>
      </p:sp>
      <p:grpSp>
        <p:nvGrpSpPr>
          <p:cNvPr id="22" name="Group 21"/>
          <p:cNvGrpSpPr/>
          <p:nvPr/>
        </p:nvGrpSpPr>
        <p:grpSpPr>
          <a:xfrm>
            <a:off x="8046720" y="783800"/>
            <a:ext cx="803020" cy="3739896"/>
            <a:chOff x="8046720" y="783800"/>
            <a:chExt cx="803020" cy="3739896"/>
          </a:xfrm>
        </p:grpSpPr>
        <p:sp>
          <p:nvSpPr>
            <p:cNvPr id="17" name="Right Bracket 16"/>
            <p:cNvSpPr/>
            <p:nvPr/>
          </p:nvSpPr>
          <p:spPr>
            <a:xfrm>
              <a:off x="8046720" y="2432303"/>
              <a:ext cx="141731" cy="588219"/>
            </a:xfrm>
            <a:prstGeom prst="rightBracket">
              <a:avLst>
                <a:gd name="adj" fmla="val 10897"/>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8" name="TextBox 17"/>
            <p:cNvSpPr txBox="1"/>
            <p:nvPr/>
          </p:nvSpPr>
          <p:spPr>
            <a:xfrm rot="16200000">
              <a:off x="6748960" y="2422915"/>
              <a:ext cx="3739896" cy="461665"/>
            </a:xfrm>
            <a:prstGeom prst="rect">
              <a:avLst/>
            </a:prstGeom>
            <a:noFill/>
          </p:spPr>
          <p:txBody>
            <a:bodyPr wrap="square" rtlCol="0">
              <a:spAutoFit/>
            </a:bodyPr>
            <a:lstStyle/>
            <a:p>
              <a:pPr algn="ctr"/>
              <a:r>
                <a:rPr lang="en-US" sz="1200" dirty="0" err="1" smtClean="0"/>
                <a:t>IV_AnnualFullTimeTuitionSchedule</a:t>
              </a:r>
              <a:r>
                <a:rPr lang="en-US" sz="1200" dirty="0" smtClean="0"/>
                <a:t> </a:t>
              </a:r>
            </a:p>
            <a:p>
              <a:pPr algn="ctr"/>
              <a:r>
                <a:rPr lang="en-US" sz="1200" dirty="0" smtClean="0"/>
                <a:t>will be useful</a:t>
              </a:r>
              <a:endParaRPr lang="en-US" sz="1200" dirty="0"/>
            </a:p>
          </p:txBody>
        </p:sp>
        <p:cxnSp>
          <p:nvCxnSpPr>
            <p:cNvPr id="20" name="Straight Connector 19"/>
            <p:cNvCxnSpPr>
              <a:stCxn id="17" idx="2"/>
            </p:cNvCxnSpPr>
            <p:nvPr/>
          </p:nvCxnSpPr>
          <p:spPr>
            <a:xfrm flipV="1">
              <a:off x="8188451" y="2719258"/>
              <a:ext cx="205741" cy="7155"/>
            </a:xfrm>
            <a:prstGeom prst="line">
              <a:avLst/>
            </a:prstGeom>
            <a:ln w="12700"/>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750197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665079" y="371510"/>
            <a:ext cx="8184662" cy="991998"/>
          </a:xfrm>
        </p:spPr>
        <p:txBody>
          <a:bodyPr/>
          <a:lstStyle/>
          <a:p>
            <a:r>
              <a:rPr lang="en-US" dirty="0" smtClean="0"/>
              <a:t>Effect of SCH, degree major, or major enrollment composition changes</a:t>
            </a:r>
            <a:endParaRPr lang="en-US" dirty="0"/>
          </a:p>
        </p:txBody>
      </p:sp>
      <p:sp>
        <p:nvSpPr>
          <p:cNvPr id="10" name="Text Placeholder 2"/>
          <p:cNvSpPr>
            <a:spLocks noGrp="1"/>
          </p:cNvSpPr>
          <p:nvPr>
            <p:ph type="body" sz="quarter" idx="11"/>
          </p:nvPr>
        </p:nvSpPr>
        <p:spPr>
          <a:xfrm>
            <a:off x="659305" y="1736725"/>
            <a:ext cx="8196210" cy="2716403"/>
          </a:xfrm>
        </p:spPr>
        <p:txBody>
          <a:bodyPr/>
          <a:lstStyle/>
          <a:p>
            <a:pPr>
              <a:spcAft>
                <a:spcPts val="1000"/>
              </a:spcAft>
              <a:buFont typeface="Wingdings" panose="05000000000000000000" pitchFamily="2" charset="2"/>
              <a:buChar char="Ø"/>
            </a:pPr>
            <a:r>
              <a:rPr lang="en-US" dirty="0" smtClean="0"/>
              <a:t>Simplest approach:</a:t>
            </a:r>
          </a:p>
          <a:p>
            <a:pPr lvl="1">
              <a:spcAft>
                <a:spcPts val="1000"/>
              </a:spcAft>
              <a:buFont typeface="Wingdings" panose="05000000000000000000" pitchFamily="2" charset="2"/>
              <a:buChar char="Ø"/>
            </a:pPr>
            <a:r>
              <a:rPr lang="en-US" dirty="0" smtClean="0"/>
              <a:t>Add additional SCH, degree majors, major enrollments you expect, and</a:t>
            </a:r>
          </a:p>
          <a:p>
            <a:pPr lvl="1">
              <a:spcAft>
                <a:spcPts val="1000"/>
              </a:spcAft>
              <a:buFont typeface="Wingdings" panose="05000000000000000000" pitchFamily="2" charset="2"/>
              <a:buChar char="Ø"/>
            </a:pPr>
            <a:r>
              <a:rPr lang="en-US" dirty="0" smtClean="0"/>
              <a:t>Recalculate %</a:t>
            </a:r>
          </a:p>
          <a:p>
            <a:pPr lvl="1">
              <a:spcAft>
                <a:spcPts val="1000"/>
              </a:spcAft>
              <a:buFont typeface="Wingdings" panose="05000000000000000000" pitchFamily="2" charset="2"/>
              <a:buChar char="Ø"/>
            </a:pPr>
            <a:r>
              <a:rPr lang="en-US" dirty="0" smtClean="0"/>
              <a:t>Reapply final distribution calculation</a:t>
            </a:r>
          </a:p>
          <a:p>
            <a:pPr>
              <a:spcAft>
                <a:spcPts val="1000"/>
              </a:spcAft>
              <a:buFont typeface="Wingdings" panose="05000000000000000000" pitchFamily="2" charset="2"/>
              <a:buChar char="Ø"/>
            </a:pPr>
            <a:r>
              <a:rPr lang="en-US" dirty="0" smtClean="0"/>
              <a:t>Undergrad/grad difference:</a:t>
            </a:r>
          </a:p>
          <a:p>
            <a:pPr lvl="1">
              <a:spcAft>
                <a:spcPts val="1000"/>
              </a:spcAft>
              <a:buFont typeface="Wingdings" panose="05000000000000000000" pitchFamily="2" charset="2"/>
              <a:buChar char="Ø"/>
            </a:pPr>
            <a:r>
              <a:rPr lang="en-US" dirty="0" smtClean="0"/>
              <a:t>For undergraduates, it may be best to assume a zero-sum game</a:t>
            </a:r>
          </a:p>
          <a:p>
            <a:pPr lvl="1">
              <a:spcAft>
                <a:spcPts val="1000"/>
              </a:spcAft>
              <a:buFont typeface="Wingdings" panose="05000000000000000000" pitchFamily="2" charset="2"/>
              <a:buChar char="Ø"/>
            </a:pPr>
            <a:r>
              <a:rPr lang="en-US" dirty="0" smtClean="0"/>
              <a:t>For graduate/professional students, you may wish to look at effect of change on pool </a:t>
            </a:r>
            <a:r>
              <a:rPr lang="en-US" i="1" dirty="0" smtClean="0"/>
              <a:t>and</a:t>
            </a:r>
            <a:r>
              <a:rPr lang="en-US" dirty="0" smtClean="0"/>
              <a:t> assess whether the distribution is likely to change. </a:t>
            </a:r>
          </a:p>
          <a:p>
            <a:pPr lvl="1">
              <a:buFont typeface="Wingdings" panose="05000000000000000000" pitchFamily="2" charset="2"/>
              <a:buChar char="Ø"/>
            </a:pPr>
            <a:endParaRPr lang="en-US" dirty="0"/>
          </a:p>
          <a:p>
            <a:pPr>
              <a:buFont typeface="Wingdings" panose="05000000000000000000" pitchFamily="2" charset="2"/>
              <a:buChar char="Ø"/>
            </a:pPr>
            <a:endParaRPr lang="en-US" dirty="0"/>
          </a:p>
          <a:p>
            <a:endParaRPr lang="en-US" dirty="0"/>
          </a:p>
        </p:txBody>
      </p:sp>
    </p:spTree>
    <p:extLst>
      <p:ext uri="{BB962C8B-B14F-4D97-AF65-F5344CB8AC3E}">
        <p14:creationId xmlns:p14="http://schemas.microsoft.com/office/powerpoint/2010/main" val="198594586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665079" y="371510"/>
            <a:ext cx="8184662" cy="991998"/>
          </a:xfrm>
        </p:spPr>
        <p:txBody>
          <a:bodyPr/>
          <a:lstStyle/>
          <a:p>
            <a:r>
              <a:rPr lang="en-US" dirty="0" smtClean="0"/>
              <a:t>Connection to published projection model</a:t>
            </a:r>
            <a:endParaRPr lang="en-US" dirty="0"/>
          </a:p>
        </p:txBody>
      </p:sp>
      <p:sp>
        <p:nvSpPr>
          <p:cNvPr id="10" name="Text Placeholder 2"/>
          <p:cNvSpPr>
            <a:spLocks noGrp="1"/>
          </p:cNvSpPr>
          <p:nvPr>
            <p:ph type="body" sz="quarter" idx="11"/>
          </p:nvPr>
        </p:nvSpPr>
        <p:spPr>
          <a:xfrm>
            <a:off x="659305" y="1736725"/>
            <a:ext cx="8196210" cy="2716403"/>
          </a:xfrm>
        </p:spPr>
        <p:txBody>
          <a:bodyPr/>
          <a:lstStyle/>
          <a:p>
            <a:pPr>
              <a:spcAft>
                <a:spcPts val="1000"/>
              </a:spcAft>
              <a:buFont typeface="Wingdings" panose="05000000000000000000" pitchFamily="2" charset="2"/>
              <a:buChar char="Ø"/>
            </a:pPr>
            <a:r>
              <a:rPr lang="en-US" dirty="0" smtClean="0"/>
              <a:t>Model found </a:t>
            </a:r>
            <a:r>
              <a:rPr lang="en-US" dirty="0" smtClean="0">
                <a:hlinkClick r:id="rId2"/>
              </a:rPr>
              <a:t>here</a:t>
            </a:r>
            <a:r>
              <a:rPr lang="en-US" dirty="0" smtClean="0"/>
              <a:t>:</a:t>
            </a:r>
          </a:p>
          <a:p>
            <a:pPr lvl="1">
              <a:buFont typeface="Wingdings" panose="05000000000000000000" pitchFamily="2" charset="2"/>
              <a:buChar char="Ø"/>
            </a:pPr>
            <a:endParaRPr lang="en-US" dirty="0"/>
          </a:p>
          <a:p>
            <a:pPr>
              <a:buFont typeface="Wingdings" panose="05000000000000000000" pitchFamily="2" charset="2"/>
              <a:buChar char="Ø"/>
            </a:pPr>
            <a:endParaRPr lang="en-US" dirty="0"/>
          </a:p>
          <a:p>
            <a:endParaRPr lang="en-US" dirty="0"/>
          </a:p>
        </p:txBody>
      </p:sp>
    </p:spTree>
    <p:extLst>
      <p:ext uri="{BB962C8B-B14F-4D97-AF65-F5344CB8AC3E}">
        <p14:creationId xmlns:p14="http://schemas.microsoft.com/office/powerpoint/2010/main" val="101460559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671757" y="978408"/>
            <a:ext cx="6972300" cy="2720601"/>
          </a:xfrm>
        </p:spPr>
        <p:txBody>
          <a:bodyPr>
            <a:normAutofit/>
          </a:bodyPr>
          <a:lstStyle/>
          <a:p>
            <a:r>
              <a:rPr lang="en-US" sz="3600" dirty="0" smtClean="0"/>
              <a:t>How can you use the new  tables to answer additional questions?</a:t>
            </a:r>
            <a:endParaRPr lang="en-US" sz="3600" dirty="0"/>
          </a:p>
        </p:txBody>
      </p:sp>
    </p:spTree>
    <p:extLst>
      <p:ext uri="{BB962C8B-B14F-4D97-AF65-F5344CB8AC3E}">
        <p14:creationId xmlns:p14="http://schemas.microsoft.com/office/powerpoint/2010/main" val="39616965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Roadmap for ABB information development</a:t>
            </a:r>
            <a:endParaRPr lang="en-US" dirty="0"/>
          </a:p>
        </p:txBody>
      </p:sp>
      <p:sp>
        <p:nvSpPr>
          <p:cNvPr id="3" name="Text Placeholder 2"/>
          <p:cNvSpPr>
            <a:spLocks noGrp="1"/>
          </p:cNvSpPr>
          <p:nvPr>
            <p:ph type="body" sz="quarter" idx="11"/>
          </p:nvPr>
        </p:nvSpPr>
        <p:spPr/>
        <p:txBody>
          <a:bodyPr/>
          <a:lstStyle/>
          <a:p>
            <a:pPr>
              <a:buFont typeface="Wingdings" panose="05000000000000000000" pitchFamily="2" charset="2"/>
              <a:buChar char="Ø"/>
            </a:pPr>
            <a:r>
              <a:rPr lang="en-US" dirty="0" smtClean="0"/>
              <a:t>Data are now available in AIDB (in EDW) that allow everyone to see and perform all of the operating fee revenue distribution calculations for ABB.</a:t>
            </a:r>
          </a:p>
          <a:p>
            <a:pPr>
              <a:buFont typeface="Wingdings" panose="05000000000000000000" pitchFamily="2" charset="2"/>
              <a:buChar char="Ø"/>
            </a:pPr>
            <a:r>
              <a:rPr lang="en-US" dirty="0" smtClean="0"/>
              <a:t>From now until the end of the FY, we will be developing tools that make it easier to take advantage of the data</a:t>
            </a:r>
          </a:p>
          <a:p>
            <a:pPr lvl="1">
              <a:buFont typeface="Wingdings" panose="05000000000000000000" pitchFamily="2" charset="2"/>
              <a:buChar char="Ø"/>
            </a:pPr>
            <a:r>
              <a:rPr lang="en-US" dirty="0" smtClean="0"/>
              <a:t>First, SQL code and Access queries that do specific things.</a:t>
            </a:r>
          </a:p>
          <a:p>
            <a:pPr lvl="1">
              <a:buFont typeface="Wingdings" panose="05000000000000000000" pitchFamily="2" charset="2"/>
              <a:buChar char="Ø"/>
            </a:pPr>
            <a:r>
              <a:rPr lang="en-US" dirty="0" smtClean="0"/>
              <a:t>Later, more user-friendly tools</a:t>
            </a:r>
          </a:p>
        </p:txBody>
      </p:sp>
    </p:spTree>
    <p:extLst>
      <p:ext uri="{BB962C8B-B14F-4D97-AF65-F5344CB8AC3E}">
        <p14:creationId xmlns:p14="http://schemas.microsoft.com/office/powerpoint/2010/main" val="198775104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What might you want to find out?</a:t>
            </a:r>
            <a:endParaRPr lang="en-US" dirty="0"/>
          </a:p>
        </p:txBody>
      </p:sp>
      <p:sp>
        <p:nvSpPr>
          <p:cNvPr id="3" name="Text Placeholder 2"/>
          <p:cNvSpPr>
            <a:spLocks noGrp="1"/>
          </p:cNvSpPr>
          <p:nvPr>
            <p:ph type="body" sz="quarter" idx="11"/>
          </p:nvPr>
        </p:nvSpPr>
        <p:spPr/>
        <p:txBody>
          <a:bodyPr/>
          <a:lstStyle/>
          <a:p>
            <a:pPr>
              <a:buFont typeface="Wingdings" panose="05000000000000000000" pitchFamily="2" charset="2"/>
              <a:buChar char="Ø"/>
            </a:pPr>
            <a:r>
              <a:rPr lang="en-US" dirty="0"/>
              <a:t>My unit has its own tuition category. How can I find out which students are in that tuition category</a:t>
            </a:r>
            <a:r>
              <a:rPr lang="en-US" dirty="0" smtClean="0"/>
              <a:t>? (A)</a:t>
            </a:r>
          </a:p>
          <a:p>
            <a:pPr>
              <a:buFont typeface="Wingdings" panose="05000000000000000000" pitchFamily="2" charset="2"/>
              <a:buChar char="Ø"/>
            </a:pPr>
            <a:r>
              <a:rPr lang="en-US" dirty="0"/>
              <a:t>I have a student who is not in the tuition category I expect. How can I found out what tuition category they are in</a:t>
            </a:r>
            <a:r>
              <a:rPr lang="en-US" dirty="0" smtClean="0"/>
              <a:t>? (A)</a:t>
            </a:r>
            <a:endParaRPr lang="en-US" dirty="0"/>
          </a:p>
          <a:p>
            <a:pPr>
              <a:buFont typeface="Wingdings" panose="05000000000000000000" pitchFamily="2" charset="2"/>
              <a:buChar char="Ø"/>
            </a:pPr>
            <a:r>
              <a:rPr lang="en-US" dirty="0" smtClean="0"/>
              <a:t>Which curricula, majors, and degrees are mapped to my school or college? (B)</a:t>
            </a:r>
          </a:p>
          <a:p>
            <a:pPr>
              <a:buFont typeface="Wingdings" panose="05000000000000000000" pitchFamily="2" charset="2"/>
              <a:buChar char="Ø"/>
            </a:pPr>
            <a:r>
              <a:rPr lang="en-US" dirty="0" smtClean="0"/>
              <a:t>What kind of waivers (and in what amounts) do students in a given tuition category receive? (C)</a:t>
            </a:r>
          </a:p>
          <a:p>
            <a:pPr>
              <a:buFont typeface="Wingdings" panose="05000000000000000000" pitchFamily="2" charset="2"/>
              <a:buChar char="Ø"/>
            </a:pPr>
            <a:r>
              <a:rPr lang="en-US" dirty="0" smtClean="0"/>
              <a:t>What unit has appointed the ASEs receiving waivers in a given tuition category? (D)</a:t>
            </a:r>
            <a:endParaRPr lang="en-US" dirty="0"/>
          </a:p>
          <a:p>
            <a:pPr>
              <a:buFont typeface="Wingdings" panose="05000000000000000000" pitchFamily="2" charset="2"/>
              <a:buChar char="Ø"/>
            </a:pPr>
            <a:endParaRPr lang="en-US" dirty="0"/>
          </a:p>
          <a:p>
            <a:endParaRPr lang="en-US" dirty="0"/>
          </a:p>
        </p:txBody>
      </p:sp>
    </p:spTree>
    <p:extLst>
      <p:ext uri="{BB962C8B-B14F-4D97-AF65-F5344CB8AC3E}">
        <p14:creationId xmlns:p14="http://schemas.microsoft.com/office/powerpoint/2010/main" val="366370989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What might you want to find out (cont.)?</a:t>
            </a:r>
            <a:endParaRPr lang="en-US" dirty="0"/>
          </a:p>
        </p:txBody>
      </p:sp>
      <p:sp>
        <p:nvSpPr>
          <p:cNvPr id="3" name="Text Placeholder 2"/>
          <p:cNvSpPr>
            <a:spLocks noGrp="1"/>
          </p:cNvSpPr>
          <p:nvPr>
            <p:ph type="body" sz="quarter" idx="11"/>
          </p:nvPr>
        </p:nvSpPr>
        <p:spPr/>
        <p:txBody>
          <a:bodyPr/>
          <a:lstStyle/>
          <a:p>
            <a:pPr>
              <a:buFont typeface="Wingdings" panose="05000000000000000000" pitchFamily="2" charset="2"/>
              <a:buChar char="Ø"/>
            </a:pPr>
            <a:r>
              <a:rPr lang="en-US" dirty="0" smtClean="0"/>
              <a:t>How do I find students in a tuition category who have multiple majors? (E)</a:t>
            </a:r>
          </a:p>
          <a:p>
            <a:pPr>
              <a:buFont typeface="Wingdings" panose="05000000000000000000" pitchFamily="2" charset="2"/>
              <a:buChar char="Ø"/>
            </a:pPr>
            <a:r>
              <a:rPr lang="en-US" dirty="0" smtClean="0"/>
              <a:t>Which curricula, majors, degrees map to more than one department? (F)</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27336892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665079" y="371510"/>
            <a:ext cx="8184662" cy="991998"/>
          </a:xfrm>
        </p:spPr>
        <p:txBody>
          <a:bodyPr/>
          <a:lstStyle/>
          <a:p>
            <a:r>
              <a:rPr lang="en-US" dirty="0" smtClean="0"/>
              <a:t>Which students are in a given tuition category?</a:t>
            </a:r>
            <a:endParaRPr lang="en-US" dirty="0"/>
          </a:p>
        </p:txBody>
      </p:sp>
      <p:sp>
        <p:nvSpPr>
          <p:cNvPr id="6" name="Text Placeholder 2"/>
          <p:cNvSpPr txBox="1">
            <a:spLocks/>
          </p:cNvSpPr>
          <p:nvPr/>
        </p:nvSpPr>
        <p:spPr>
          <a:xfrm>
            <a:off x="1521004" y="5170277"/>
            <a:ext cx="2589086" cy="607913"/>
          </a:xfrm>
          <a:prstGeom prst="rect">
            <a:avLst/>
          </a:prstGeom>
        </p:spPr>
        <p:txBody>
          <a:bodyPr/>
          <a:lstStyle>
            <a:lvl1pPr marL="342900" indent="-342900" algn="l" defTabSz="457200" rtl="0" eaLnBrk="1" latinLnBrk="0" hangingPunct="1">
              <a:spcBef>
                <a:spcPct val="20000"/>
              </a:spcBef>
              <a:buFont typeface="Lucida Grande"/>
              <a:buChar char="&gt;"/>
              <a:defRPr sz="2400" b="1" i="0" kern="1200" baseline="0">
                <a:solidFill>
                  <a:srgbClr val="4B2E83"/>
                </a:solidFill>
                <a:latin typeface="Open Sans"/>
                <a:ea typeface="+mn-ea"/>
                <a:cs typeface="Open Sans"/>
              </a:defRPr>
            </a:lvl1pPr>
            <a:lvl2pPr marL="742950" indent="-285750" algn="l" defTabSz="457200" rtl="0" eaLnBrk="1" latinLnBrk="0" hangingPunct="1">
              <a:spcBef>
                <a:spcPct val="20000"/>
              </a:spcBef>
              <a:buFont typeface="Arial"/>
              <a:buChar char="–"/>
              <a:defRPr sz="2000" b="1" i="0" kern="1200" baseline="0">
                <a:solidFill>
                  <a:srgbClr val="4B2E83"/>
                </a:solidFill>
                <a:latin typeface="Open Sans"/>
                <a:ea typeface="+mn-ea"/>
                <a:cs typeface="Open Sans"/>
              </a:defRPr>
            </a:lvl2pPr>
            <a:lvl3pPr marL="1143000" indent="-228600" algn="l" defTabSz="457200" rtl="0" eaLnBrk="1" latinLnBrk="0" hangingPunct="1">
              <a:spcBef>
                <a:spcPct val="20000"/>
              </a:spcBef>
              <a:buSzPct val="100000"/>
              <a:buFont typeface="Lucida Grande"/>
              <a:buChar char="&gt;"/>
              <a:defRPr sz="1800" b="1" i="0" kern="1200" baseline="0">
                <a:solidFill>
                  <a:srgbClr val="4B2E83"/>
                </a:solidFill>
                <a:latin typeface="Open Sans"/>
                <a:ea typeface="+mn-ea"/>
                <a:cs typeface="Open Sans"/>
              </a:defRPr>
            </a:lvl3pPr>
            <a:lvl4pPr marL="1600200" indent="-228600" algn="l" defTabSz="457200" rtl="0" eaLnBrk="1" latinLnBrk="0" hangingPunct="1">
              <a:spcBef>
                <a:spcPct val="20000"/>
              </a:spcBef>
              <a:buFont typeface="Arial"/>
              <a:buChar char="–"/>
              <a:defRPr sz="1600" b="1" i="0" kern="1200" baseline="0">
                <a:solidFill>
                  <a:srgbClr val="4B2E83"/>
                </a:solidFill>
                <a:latin typeface="Open Sans"/>
                <a:ea typeface="+mn-ea"/>
                <a:cs typeface="Open Sans"/>
              </a:defRPr>
            </a:lvl4pPr>
            <a:lvl5pPr marL="2057400" indent="-228600" algn="l" defTabSz="457200" rtl="0" eaLnBrk="1" latinLnBrk="0" hangingPunct="1">
              <a:spcBef>
                <a:spcPct val="20000"/>
              </a:spcBef>
              <a:buFont typeface="Lucida Grande"/>
              <a:buChar char="&gt;"/>
              <a:defRPr sz="1400" b="1" i="0" kern="1200" baseline="0">
                <a:solidFill>
                  <a:srgbClr val="4B2E83"/>
                </a:solidFill>
                <a:latin typeface="Open Sans"/>
                <a:ea typeface="+mn-ea"/>
                <a:cs typeface="Open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400" dirty="0" smtClean="0"/>
              <a:t>One record per student per quarter</a:t>
            </a:r>
          </a:p>
        </p:txBody>
      </p:sp>
      <p:sp>
        <p:nvSpPr>
          <p:cNvPr id="7" name="Text Placeholder 2"/>
          <p:cNvSpPr txBox="1">
            <a:spLocks/>
          </p:cNvSpPr>
          <p:nvPr/>
        </p:nvSpPr>
        <p:spPr>
          <a:xfrm>
            <a:off x="4656826" y="5170686"/>
            <a:ext cx="2589086" cy="607913"/>
          </a:xfrm>
          <a:prstGeom prst="rect">
            <a:avLst/>
          </a:prstGeom>
        </p:spPr>
        <p:txBody>
          <a:bodyPr/>
          <a:lstStyle>
            <a:lvl1pPr marL="342900" indent="-342900" algn="l" defTabSz="457200" rtl="0" eaLnBrk="1" latinLnBrk="0" hangingPunct="1">
              <a:spcBef>
                <a:spcPct val="20000"/>
              </a:spcBef>
              <a:buFont typeface="Lucida Grande"/>
              <a:buChar char="&gt;"/>
              <a:defRPr sz="2400" b="1" i="0" kern="1200" baseline="0">
                <a:solidFill>
                  <a:srgbClr val="4B2E83"/>
                </a:solidFill>
                <a:latin typeface="Open Sans"/>
                <a:ea typeface="+mn-ea"/>
                <a:cs typeface="Open Sans"/>
              </a:defRPr>
            </a:lvl1pPr>
            <a:lvl2pPr marL="742950" indent="-285750" algn="l" defTabSz="457200" rtl="0" eaLnBrk="1" latinLnBrk="0" hangingPunct="1">
              <a:spcBef>
                <a:spcPct val="20000"/>
              </a:spcBef>
              <a:buFont typeface="Arial"/>
              <a:buChar char="–"/>
              <a:defRPr sz="2000" b="1" i="0" kern="1200" baseline="0">
                <a:solidFill>
                  <a:srgbClr val="4B2E83"/>
                </a:solidFill>
                <a:latin typeface="Open Sans"/>
                <a:ea typeface="+mn-ea"/>
                <a:cs typeface="Open Sans"/>
              </a:defRPr>
            </a:lvl2pPr>
            <a:lvl3pPr marL="1143000" indent="-228600" algn="l" defTabSz="457200" rtl="0" eaLnBrk="1" latinLnBrk="0" hangingPunct="1">
              <a:spcBef>
                <a:spcPct val="20000"/>
              </a:spcBef>
              <a:buSzPct val="100000"/>
              <a:buFont typeface="Lucida Grande"/>
              <a:buChar char="&gt;"/>
              <a:defRPr sz="1800" b="1" i="0" kern="1200" baseline="0">
                <a:solidFill>
                  <a:srgbClr val="4B2E83"/>
                </a:solidFill>
                <a:latin typeface="Open Sans"/>
                <a:ea typeface="+mn-ea"/>
                <a:cs typeface="Open Sans"/>
              </a:defRPr>
            </a:lvl3pPr>
            <a:lvl4pPr marL="1600200" indent="-228600" algn="l" defTabSz="457200" rtl="0" eaLnBrk="1" latinLnBrk="0" hangingPunct="1">
              <a:spcBef>
                <a:spcPct val="20000"/>
              </a:spcBef>
              <a:buFont typeface="Arial"/>
              <a:buChar char="–"/>
              <a:defRPr sz="1600" b="1" i="0" kern="1200" baseline="0">
                <a:solidFill>
                  <a:srgbClr val="4B2E83"/>
                </a:solidFill>
                <a:latin typeface="Open Sans"/>
                <a:ea typeface="+mn-ea"/>
                <a:cs typeface="Open Sans"/>
              </a:defRPr>
            </a:lvl4pPr>
            <a:lvl5pPr marL="2057400" indent="-228600" algn="l" defTabSz="457200" rtl="0" eaLnBrk="1" latinLnBrk="0" hangingPunct="1">
              <a:spcBef>
                <a:spcPct val="20000"/>
              </a:spcBef>
              <a:buFont typeface="Lucida Grande"/>
              <a:buChar char="&gt;"/>
              <a:defRPr sz="1400" b="1" i="0" kern="1200" baseline="0">
                <a:solidFill>
                  <a:srgbClr val="4B2E83"/>
                </a:solidFill>
                <a:latin typeface="Open Sans"/>
                <a:ea typeface="+mn-ea"/>
                <a:cs typeface="Open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400" dirty="0" smtClean="0"/>
              <a:t>From </a:t>
            </a:r>
            <a:r>
              <a:rPr lang="en-US" sz="1400" dirty="0" err="1" smtClean="0"/>
              <a:t>UWSDBDataStore</a:t>
            </a:r>
            <a:r>
              <a:rPr lang="en-US" sz="1400" dirty="0" smtClean="0"/>
              <a:t> in EDW. One record per student. This gives you name and student id.</a:t>
            </a:r>
          </a:p>
        </p:txBody>
      </p:sp>
      <p:pic>
        <p:nvPicPr>
          <p:cNvPr id="4" name="Picture 3"/>
          <p:cNvPicPr>
            <a:picLocks noChangeAspect="1"/>
          </p:cNvPicPr>
          <p:nvPr/>
        </p:nvPicPr>
        <p:blipFill>
          <a:blip r:embed="rId2"/>
          <a:stretch>
            <a:fillRect/>
          </a:stretch>
        </p:blipFill>
        <p:spPr>
          <a:xfrm>
            <a:off x="1632013" y="1918688"/>
            <a:ext cx="5495925" cy="3228975"/>
          </a:xfrm>
          <a:prstGeom prst="rect">
            <a:avLst/>
          </a:prstGeom>
        </p:spPr>
      </p:pic>
      <p:sp>
        <p:nvSpPr>
          <p:cNvPr id="9" name="TextBox 8"/>
          <p:cNvSpPr txBox="1"/>
          <p:nvPr/>
        </p:nvSpPr>
        <p:spPr>
          <a:xfrm>
            <a:off x="180447" y="6199632"/>
            <a:ext cx="484632" cy="584775"/>
          </a:xfrm>
          <a:prstGeom prst="rect">
            <a:avLst/>
          </a:prstGeom>
          <a:noFill/>
        </p:spPr>
        <p:txBody>
          <a:bodyPr wrap="square" rtlCol="0">
            <a:spAutoFit/>
          </a:bodyPr>
          <a:lstStyle/>
          <a:p>
            <a:r>
              <a:rPr lang="en-US" sz="3200" dirty="0" smtClean="0"/>
              <a:t>A</a:t>
            </a:r>
            <a:endParaRPr lang="en-US" sz="3200" dirty="0"/>
          </a:p>
        </p:txBody>
      </p:sp>
    </p:spTree>
    <p:extLst>
      <p:ext uri="{BB962C8B-B14F-4D97-AF65-F5344CB8AC3E}">
        <p14:creationId xmlns:p14="http://schemas.microsoft.com/office/powerpoint/2010/main" val="280091871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665079" y="371510"/>
            <a:ext cx="8184662" cy="991998"/>
          </a:xfrm>
        </p:spPr>
        <p:txBody>
          <a:bodyPr/>
          <a:lstStyle/>
          <a:p>
            <a:r>
              <a:rPr lang="en-US" dirty="0" smtClean="0"/>
              <a:t>What curricula/majors/degrees are mapped to my unit?</a:t>
            </a:r>
            <a:endParaRPr lang="en-US" dirty="0"/>
          </a:p>
        </p:txBody>
      </p:sp>
      <p:pic>
        <p:nvPicPr>
          <p:cNvPr id="8" name="Picture 7"/>
          <p:cNvPicPr>
            <a:picLocks noChangeAspect="1"/>
          </p:cNvPicPr>
          <p:nvPr/>
        </p:nvPicPr>
        <p:blipFill>
          <a:blip r:embed="rId2"/>
          <a:stretch>
            <a:fillRect/>
          </a:stretch>
        </p:blipFill>
        <p:spPr>
          <a:xfrm>
            <a:off x="463911" y="2493264"/>
            <a:ext cx="2257425" cy="3028950"/>
          </a:xfrm>
          <a:prstGeom prst="rect">
            <a:avLst/>
          </a:prstGeom>
        </p:spPr>
      </p:pic>
      <p:pic>
        <p:nvPicPr>
          <p:cNvPr id="9" name="Picture 8"/>
          <p:cNvPicPr>
            <a:picLocks noChangeAspect="1"/>
          </p:cNvPicPr>
          <p:nvPr/>
        </p:nvPicPr>
        <p:blipFill>
          <a:blip r:embed="rId3"/>
          <a:stretch>
            <a:fillRect/>
          </a:stretch>
        </p:blipFill>
        <p:spPr>
          <a:xfrm>
            <a:off x="3147738" y="2490597"/>
            <a:ext cx="2486025" cy="2676525"/>
          </a:xfrm>
          <a:prstGeom prst="rect">
            <a:avLst/>
          </a:prstGeom>
        </p:spPr>
      </p:pic>
      <p:sp>
        <p:nvSpPr>
          <p:cNvPr id="11" name="Text Placeholder 2"/>
          <p:cNvSpPr>
            <a:spLocks noGrp="1"/>
          </p:cNvSpPr>
          <p:nvPr>
            <p:ph type="body" sz="quarter" idx="11"/>
          </p:nvPr>
        </p:nvSpPr>
        <p:spPr>
          <a:xfrm>
            <a:off x="-227663" y="1521703"/>
            <a:ext cx="9077404" cy="892313"/>
          </a:xfrm>
        </p:spPr>
        <p:txBody>
          <a:bodyPr/>
          <a:lstStyle/>
          <a:p>
            <a:pPr lvl="1">
              <a:buFont typeface="Wingdings" panose="05000000000000000000" pitchFamily="2" charset="2"/>
              <a:buChar char="Ø"/>
            </a:pPr>
            <a:r>
              <a:rPr lang="en-US" dirty="0" smtClean="0"/>
              <a:t>Choose a particular </a:t>
            </a:r>
            <a:r>
              <a:rPr lang="en-US" dirty="0" err="1" smtClean="0"/>
              <a:t>AcademicFiscalYr</a:t>
            </a:r>
            <a:endParaRPr lang="en-US" dirty="0" smtClean="0"/>
          </a:p>
          <a:p>
            <a:pPr lvl="1">
              <a:buFont typeface="Wingdings" panose="05000000000000000000" pitchFamily="2" charset="2"/>
              <a:buChar char="Ø"/>
            </a:pPr>
            <a:r>
              <a:rPr lang="en-US" dirty="0" smtClean="0"/>
              <a:t>Select for the left 3 characters in </a:t>
            </a:r>
            <a:r>
              <a:rPr lang="en-US" dirty="0" err="1" smtClean="0"/>
              <a:t>FinOrgUnitNbr</a:t>
            </a:r>
            <a:r>
              <a:rPr lang="en-US" dirty="0"/>
              <a:t> </a:t>
            </a:r>
            <a:r>
              <a:rPr lang="en-US" dirty="0" smtClean="0"/>
              <a:t>= college code</a:t>
            </a:r>
            <a:endParaRPr lang="en-US" dirty="0"/>
          </a:p>
          <a:p>
            <a:pPr marL="0" indent="0">
              <a:buNone/>
            </a:pPr>
            <a:endParaRPr lang="en-US" dirty="0"/>
          </a:p>
          <a:p>
            <a:endParaRPr lang="en-US" dirty="0"/>
          </a:p>
        </p:txBody>
      </p:sp>
      <p:sp>
        <p:nvSpPr>
          <p:cNvPr id="12" name="Text Placeholder 2"/>
          <p:cNvSpPr txBox="1">
            <a:spLocks/>
          </p:cNvSpPr>
          <p:nvPr/>
        </p:nvSpPr>
        <p:spPr>
          <a:xfrm>
            <a:off x="665079" y="5463159"/>
            <a:ext cx="2123527" cy="387477"/>
          </a:xfrm>
          <a:prstGeom prst="rect">
            <a:avLst/>
          </a:prstGeom>
        </p:spPr>
        <p:txBody>
          <a:bodyPr/>
          <a:lstStyle>
            <a:lvl1pPr marL="342900" indent="-342900" algn="l" defTabSz="457200" rtl="0" eaLnBrk="1" latinLnBrk="0" hangingPunct="1">
              <a:spcBef>
                <a:spcPct val="20000"/>
              </a:spcBef>
              <a:buFont typeface="Lucida Grande"/>
              <a:buChar char="&gt;"/>
              <a:defRPr sz="2400" b="1" i="0" kern="1200" baseline="0">
                <a:solidFill>
                  <a:srgbClr val="4B2E83"/>
                </a:solidFill>
                <a:latin typeface="Open Sans"/>
                <a:ea typeface="+mn-ea"/>
                <a:cs typeface="Open Sans"/>
              </a:defRPr>
            </a:lvl1pPr>
            <a:lvl2pPr marL="742950" indent="-285750" algn="l" defTabSz="457200" rtl="0" eaLnBrk="1" latinLnBrk="0" hangingPunct="1">
              <a:spcBef>
                <a:spcPct val="20000"/>
              </a:spcBef>
              <a:buFont typeface="Arial"/>
              <a:buChar char="–"/>
              <a:defRPr sz="2000" b="1" i="0" kern="1200" baseline="0">
                <a:solidFill>
                  <a:srgbClr val="4B2E83"/>
                </a:solidFill>
                <a:latin typeface="Open Sans"/>
                <a:ea typeface="+mn-ea"/>
                <a:cs typeface="Open Sans"/>
              </a:defRPr>
            </a:lvl2pPr>
            <a:lvl3pPr marL="1143000" indent="-228600" algn="l" defTabSz="457200" rtl="0" eaLnBrk="1" latinLnBrk="0" hangingPunct="1">
              <a:spcBef>
                <a:spcPct val="20000"/>
              </a:spcBef>
              <a:buSzPct val="100000"/>
              <a:buFont typeface="Lucida Grande"/>
              <a:buChar char="&gt;"/>
              <a:defRPr sz="1800" b="1" i="0" kern="1200" baseline="0">
                <a:solidFill>
                  <a:srgbClr val="4B2E83"/>
                </a:solidFill>
                <a:latin typeface="Open Sans"/>
                <a:ea typeface="+mn-ea"/>
                <a:cs typeface="Open Sans"/>
              </a:defRPr>
            </a:lvl3pPr>
            <a:lvl4pPr marL="1600200" indent="-228600" algn="l" defTabSz="457200" rtl="0" eaLnBrk="1" latinLnBrk="0" hangingPunct="1">
              <a:spcBef>
                <a:spcPct val="20000"/>
              </a:spcBef>
              <a:buFont typeface="Arial"/>
              <a:buChar char="–"/>
              <a:defRPr sz="1600" b="1" i="0" kern="1200" baseline="0">
                <a:solidFill>
                  <a:srgbClr val="4B2E83"/>
                </a:solidFill>
                <a:latin typeface="Open Sans"/>
                <a:ea typeface="+mn-ea"/>
                <a:cs typeface="Open Sans"/>
              </a:defRPr>
            </a:lvl4pPr>
            <a:lvl5pPr marL="2057400" indent="-228600" algn="l" defTabSz="457200" rtl="0" eaLnBrk="1" latinLnBrk="0" hangingPunct="1">
              <a:spcBef>
                <a:spcPct val="20000"/>
              </a:spcBef>
              <a:buFont typeface="Lucida Grande"/>
              <a:buChar char="&gt;"/>
              <a:defRPr sz="1400" b="1" i="0" kern="1200" baseline="0">
                <a:solidFill>
                  <a:srgbClr val="4B2E83"/>
                </a:solidFill>
                <a:latin typeface="Open Sans"/>
                <a:ea typeface="+mn-ea"/>
                <a:cs typeface="Open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800" dirty="0" err="1" smtClean="0"/>
              <a:t>MajorFullName</a:t>
            </a:r>
            <a:endParaRPr lang="en-US" sz="1800" dirty="0" smtClean="0"/>
          </a:p>
          <a:p>
            <a:endParaRPr lang="en-US" dirty="0"/>
          </a:p>
        </p:txBody>
      </p:sp>
      <p:sp>
        <p:nvSpPr>
          <p:cNvPr id="13" name="Text Placeholder 2"/>
          <p:cNvSpPr txBox="1">
            <a:spLocks/>
          </p:cNvSpPr>
          <p:nvPr/>
        </p:nvSpPr>
        <p:spPr>
          <a:xfrm>
            <a:off x="3328987" y="5498973"/>
            <a:ext cx="2123527" cy="387477"/>
          </a:xfrm>
          <a:prstGeom prst="rect">
            <a:avLst/>
          </a:prstGeom>
        </p:spPr>
        <p:txBody>
          <a:bodyPr/>
          <a:lstStyle>
            <a:lvl1pPr marL="342900" indent="-342900" algn="l" defTabSz="457200" rtl="0" eaLnBrk="1" latinLnBrk="0" hangingPunct="1">
              <a:spcBef>
                <a:spcPct val="20000"/>
              </a:spcBef>
              <a:buFont typeface="Lucida Grande"/>
              <a:buChar char="&gt;"/>
              <a:defRPr sz="2400" b="1" i="0" kern="1200" baseline="0">
                <a:solidFill>
                  <a:srgbClr val="4B2E83"/>
                </a:solidFill>
                <a:latin typeface="Open Sans"/>
                <a:ea typeface="+mn-ea"/>
                <a:cs typeface="Open Sans"/>
              </a:defRPr>
            </a:lvl1pPr>
            <a:lvl2pPr marL="742950" indent="-285750" algn="l" defTabSz="457200" rtl="0" eaLnBrk="1" latinLnBrk="0" hangingPunct="1">
              <a:spcBef>
                <a:spcPct val="20000"/>
              </a:spcBef>
              <a:buFont typeface="Arial"/>
              <a:buChar char="–"/>
              <a:defRPr sz="2000" b="1" i="0" kern="1200" baseline="0">
                <a:solidFill>
                  <a:srgbClr val="4B2E83"/>
                </a:solidFill>
                <a:latin typeface="Open Sans"/>
                <a:ea typeface="+mn-ea"/>
                <a:cs typeface="Open Sans"/>
              </a:defRPr>
            </a:lvl2pPr>
            <a:lvl3pPr marL="1143000" indent="-228600" algn="l" defTabSz="457200" rtl="0" eaLnBrk="1" latinLnBrk="0" hangingPunct="1">
              <a:spcBef>
                <a:spcPct val="20000"/>
              </a:spcBef>
              <a:buSzPct val="100000"/>
              <a:buFont typeface="Lucida Grande"/>
              <a:buChar char="&gt;"/>
              <a:defRPr sz="1800" b="1" i="0" kern="1200" baseline="0">
                <a:solidFill>
                  <a:srgbClr val="4B2E83"/>
                </a:solidFill>
                <a:latin typeface="Open Sans"/>
                <a:ea typeface="+mn-ea"/>
                <a:cs typeface="Open Sans"/>
              </a:defRPr>
            </a:lvl3pPr>
            <a:lvl4pPr marL="1600200" indent="-228600" algn="l" defTabSz="457200" rtl="0" eaLnBrk="1" latinLnBrk="0" hangingPunct="1">
              <a:spcBef>
                <a:spcPct val="20000"/>
              </a:spcBef>
              <a:buFont typeface="Arial"/>
              <a:buChar char="–"/>
              <a:defRPr sz="1600" b="1" i="0" kern="1200" baseline="0">
                <a:solidFill>
                  <a:srgbClr val="4B2E83"/>
                </a:solidFill>
                <a:latin typeface="Open Sans"/>
                <a:ea typeface="+mn-ea"/>
                <a:cs typeface="Open Sans"/>
              </a:defRPr>
            </a:lvl4pPr>
            <a:lvl5pPr marL="2057400" indent="-228600" algn="l" defTabSz="457200" rtl="0" eaLnBrk="1" latinLnBrk="0" hangingPunct="1">
              <a:spcBef>
                <a:spcPct val="20000"/>
              </a:spcBef>
              <a:buFont typeface="Lucida Grande"/>
              <a:buChar char="&gt;"/>
              <a:defRPr sz="1400" b="1" i="0" kern="1200" baseline="0">
                <a:solidFill>
                  <a:srgbClr val="4B2E83"/>
                </a:solidFill>
                <a:latin typeface="Open Sans"/>
                <a:ea typeface="+mn-ea"/>
                <a:cs typeface="Open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800" dirty="0" err="1" smtClean="0"/>
              <a:t>CurriculumName</a:t>
            </a:r>
            <a:endParaRPr lang="en-US" sz="1800" dirty="0" smtClean="0"/>
          </a:p>
          <a:p>
            <a:pPr marL="0" indent="0">
              <a:buNone/>
            </a:pPr>
            <a:endParaRPr lang="en-US" dirty="0"/>
          </a:p>
        </p:txBody>
      </p:sp>
      <p:pic>
        <p:nvPicPr>
          <p:cNvPr id="14" name="Picture 13"/>
          <p:cNvPicPr>
            <a:picLocks noChangeAspect="1"/>
          </p:cNvPicPr>
          <p:nvPr/>
        </p:nvPicPr>
        <p:blipFill>
          <a:blip r:embed="rId4"/>
          <a:stretch>
            <a:fillRect/>
          </a:stretch>
        </p:blipFill>
        <p:spPr>
          <a:xfrm>
            <a:off x="6060165" y="2476119"/>
            <a:ext cx="2581275" cy="2981325"/>
          </a:xfrm>
          <a:prstGeom prst="rect">
            <a:avLst/>
          </a:prstGeom>
        </p:spPr>
      </p:pic>
      <p:sp>
        <p:nvSpPr>
          <p:cNvPr id="15" name="Text Placeholder 2"/>
          <p:cNvSpPr txBox="1">
            <a:spLocks/>
          </p:cNvSpPr>
          <p:nvPr/>
        </p:nvSpPr>
        <p:spPr>
          <a:xfrm>
            <a:off x="6517913" y="5498973"/>
            <a:ext cx="2123527" cy="387477"/>
          </a:xfrm>
          <a:prstGeom prst="rect">
            <a:avLst/>
          </a:prstGeom>
        </p:spPr>
        <p:txBody>
          <a:bodyPr/>
          <a:lstStyle>
            <a:lvl1pPr marL="342900" indent="-342900" algn="l" defTabSz="457200" rtl="0" eaLnBrk="1" latinLnBrk="0" hangingPunct="1">
              <a:spcBef>
                <a:spcPct val="20000"/>
              </a:spcBef>
              <a:buFont typeface="Lucida Grande"/>
              <a:buChar char="&gt;"/>
              <a:defRPr sz="2400" b="1" i="0" kern="1200" baseline="0">
                <a:solidFill>
                  <a:srgbClr val="4B2E83"/>
                </a:solidFill>
                <a:latin typeface="Open Sans"/>
                <a:ea typeface="+mn-ea"/>
                <a:cs typeface="Open Sans"/>
              </a:defRPr>
            </a:lvl1pPr>
            <a:lvl2pPr marL="742950" indent="-285750" algn="l" defTabSz="457200" rtl="0" eaLnBrk="1" latinLnBrk="0" hangingPunct="1">
              <a:spcBef>
                <a:spcPct val="20000"/>
              </a:spcBef>
              <a:buFont typeface="Arial"/>
              <a:buChar char="–"/>
              <a:defRPr sz="2000" b="1" i="0" kern="1200" baseline="0">
                <a:solidFill>
                  <a:srgbClr val="4B2E83"/>
                </a:solidFill>
                <a:latin typeface="Open Sans"/>
                <a:ea typeface="+mn-ea"/>
                <a:cs typeface="Open Sans"/>
              </a:defRPr>
            </a:lvl2pPr>
            <a:lvl3pPr marL="1143000" indent="-228600" algn="l" defTabSz="457200" rtl="0" eaLnBrk="1" latinLnBrk="0" hangingPunct="1">
              <a:spcBef>
                <a:spcPct val="20000"/>
              </a:spcBef>
              <a:buSzPct val="100000"/>
              <a:buFont typeface="Lucida Grande"/>
              <a:buChar char="&gt;"/>
              <a:defRPr sz="1800" b="1" i="0" kern="1200" baseline="0">
                <a:solidFill>
                  <a:srgbClr val="4B2E83"/>
                </a:solidFill>
                <a:latin typeface="Open Sans"/>
                <a:ea typeface="+mn-ea"/>
                <a:cs typeface="Open Sans"/>
              </a:defRPr>
            </a:lvl3pPr>
            <a:lvl4pPr marL="1600200" indent="-228600" algn="l" defTabSz="457200" rtl="0" eaLnBrk="1" latinLnBrk="0" hangingPunct="1">
              <a:spcBef>
                <a:spcPct val="20000"/>
              </a:spcBef>
              <a:buFont typeface="Arial"/>
              <a:buChar char="–"/>
              <a:defRPr sz="1600" b="1" i="0" kern="1200" baseline="0">
                <a:solidFill>
                  <a:srgbClr val="4B2E83"/>
                </a:solidFill>
                <a:latin typeface="Open Sans"/>
                <a:ea typeface="+mn-ea"/>
                <a:cs typeface="Open Sans"/>
              </a:defRPr>
            </a:lvl4pPr>
            <a:lvl5pPr marL="2057400" indent="-228600" algn="l" defTabSz="457200" rtl="0" eaLnBrk="1" latinLnBrk="0" hangingPunct="1">
              <a:spcBef>
                <a:spcPct val="20000"/>
              </a:spcBef>
              <a:buFont typeface="Lucida Grande"/>
              <a:buChar char="&gt;"/>
              <a:defRPr sz="1400" b="1" i="0" kern="1200" baseline="0">
                <a:solidFill>
                  <a:srgbClr val="4B2E83"/>
                </a:solidFill>
                <a:latin typeface="Open Sans"/>
                <a:ea typeface="+mn-ea"/>
                <a:cs typeface="Open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800" dirty="0" err="1" smtClean="0"/>
              <a:t>DegreeTitle</a:t>
            </a:r>
            <a:endParaRPr lang="en-US" sz="1800" dirty="0" smtClean="0"/>
          </a:p>
          <a:p>
            <a:pPr marL="0" indent="0">
              <a:buNone/>
            </a:pPr>
            <a:endParaRPr lang="en-US" dirty="0"/>
          </a:p>
        </p:txBody>
      </p:sp>
      <p:sp>
        <p:nvSpPr>
          <p:cNvPr id="17" name="TextBox 16"/>
          <p:cNvSpPr txBox="1"/>
          <p:nvPr/>
        </p:nvSpPr>
        <p:spPr>
          <a:xfrm>
            <a:off x="180447" y="6199632"/>
            <a:ext cx="484632" cy="584775"/>
          </a:xfrm>
          <a:prstGeom prst="rect">
            <a:avLst/>
          </a:prstGeom>
          <a:noFill/>
        </p:spPr>
        <p:txBody>
          <a:bodyPr wrap="square" rtlCol="0">
            <a:spAutoFit/>
          </a:bodyPr>
          <a:lstStyle/>
          <a:p>
            <a:r>
              <a:rPr lang="en-US" sz="3200" dirty="0"/>
              <a:t>B</a:t>
            </a:r>
          </a:p>
        </p:txBody>
      </p:sp>
    </p:spTree>
    <p:extLst>
      <p:ext uri="{BB962C8B-B14F-4D97-AF65-F5344CB8AC3E}">
        <p14:creationId xmlns:p14="http://schemas.microsoft.com/office/powerpoint/2010/main" val="102672802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665079" y="371510"/>
            <a:ext cx="8184662" cy="991998"/>
          </a:xfrm>
        </p:spPr>
        <p:txBody>
          <a:bodyPr/>
          <a:lstStyle/>
          <a:p>
            <a:r>
              <a:rPr lang="en-US" dirty="0" smtClean="0"/>
              <a:t>What kinds of waivers do students in a given tuition category receive?</a:t>
            </a:r>
            <a:endParaRPr lang="en-US" dirty="0"/>
          </a:p>
        </p:txBody>
      </p:sp>
      <p:pic>
        <p:nvPicPr>
          <p:cNvPr id="4" name="Picture 3"/>
          <p:cNvPicPr>
            <a:picLocks noChangeAspect="1"/>
          </p:cNvPicPr>
          <p:nvPr/>
        </p:nvPicPr>
        <p:blipFill>
          <a:blip r:embed="rId2"/>
          <a:stretch>
            <a:fillRect/>
          </a:stretch>
        </p:blipFill>
        <p:spPr>
          <a:xfrm>
            <a:off x="1453134" y="1967484"/>
            <a:ext cx="5981700" cy="2667000"/>
          </a:xfrm>
          <a:prstGeom prst="rect">
            <a:avLst/>
          </a:prstGeom>
        </p:spPr>
      </p:pic>
      <p:sp>
        <p:nvSpPr>
          <p:cNvPr id="16" name="Text Placeholder 2"/>
          <p:cNvSpPr txBox="1">
            <a:spLocks/>
          </p:cNvSpPr>
          <p:nvPr/>
        </p:nvSpPr>
        <p:spPr>
          <a:xfrm>
            <a:off x="1453134" y="4837358"/>
            <a:ext cx="2241042" cy="969082"/>
          </a:xfrm>
          <a:prstGeom prst="rect">
            <a:avLst/>
          </a:prstGeom>
        </p:spPr>
        <p:txBody>
          <a:bodyPr/>
          <a:lstStyle>
            <a:lvl1pPr marL="342900" indent="-342900" algn="l" defTabSz="457200" rtl="0" eaLnBrk="1" latinLnBrk="0" hangingPunct="1">
              <a:spcBef>
                <a:spcPct val="20000"/>
              </a:spcBef>
              <a:buFont typeface="Lucida Grande"/>
              <a:buChar char="&gt;"/>
              <a:defRPr sz="2400" b="1" i="0" kern="1200" baseline="0">
                <a:solidFill>
                  <a:srgbClr val="4B2E83"/>
                </a:solidFill>
                <a:latin typeface="Open Sans"/>
                <a:ea typeface="+mn-ea"/>
                <a:cs typeface="Open Sans"/>
              </a:defRPr>
            </a:lvl1pPr>
            <a:lvl2pPr marL="742950" indent="-285750" algn="l" defTabSz="457200" rtl="0" eaLnBrk="1" latinLnBrk="0" hangingPunct="1">
              <a:spcBef>
                <a:spcPct val="20000"/>
              </a:spcBef>
              <a:buFont typeface="Arial"/>
              <a:buChar char="–"/>
              <a:defRPr sz="2000" b="1" i="0" kern="1200" baseline="0">
                <a:solidFill>
                  <a:srgbClr val="4B2E83"/>
                </a:solidFill>
                <a:latin typeface="Open Sans"/>
                <a:ea typeface="+mn-ea"/>
                <a:cs typeface="Open Sans"/>
              </a:defRPr>
            </a:lvl2pPr>
            <a:lvl3pPr marL="1143000" indent="-228600" algn="l" defTabSz="457200" rtl="0" eaLnBrk="1" latinLnBrk="0" hangingPunct="1">
              <a:spcBef>
                <a:spcPct val="20000"/>
              </a:spcBef>
              <a:buSzPct val="100000"/>
              <a:buFont typeface="Lucida Grande"/>
              <a:buChar char="&gt;"/>
              <a:defRPr sz="1800" b="1" i="0" kern="1200" baseline="0">
                <a:solidFill>
                  <a:srgbClr val="4B2E83"/>
                </a:solidFill>
                <a:latin typeface="Open Sans"/>
                <a:ea typeface="+mn-ea"/>
                <a:cs typeface="Open Sans"/>
              </a:defRPr>
            </a:lvl3pPr>
            <a:lvl4pPr marL="1600200" indent="-228600" algn="l" defTabSz="457200" rtl="0" eaLnBrk="1" latinLnBrk="0" hangingPunct="1">
              <a:spcBef>
                <a:spcPct val="20000"/>
              </a:spcBef>
              <a:buFont typeface="Arial"/>
              <a:buChar char="–"/>
              <a:defRPr sz="1600" b="1" i="0" kern="1200" baseline="0">
                <a:solidFill>
                  <a:srgbClr val="4B2E83"/>
                </a:solidFill>
                <a:latin typeface="Open Sans"/>
                <a:ea typeface="+mn-ea"/>
                <a:cs typeface="Open Sans"/>
              </a:defRPr>
            </a:lvl4pPr>
            <a:lvl5pPr marL="2057400" indent="-228600" algn="l" defTabSz="457200" rtl="0" eaLnBrk="1" latinLnBrk="0" hangingPunct="1">
              <a:spcBef>
                <a:spcPct val="20000"/>
              </a:spcBef>
              <a:buFont typeface="Lucida Grande"/>
              <a:buChar char="&gt;"/>
              <a:defRPr sz="1400" b="1" i="0" kern="1200" baseline="0">
                <a:solidFill>
                  <a:srgbClr val="4B2E83"/>
                </a:solidFill>
                <a:latin typeface="Open Sans"/>
                <a:ea typeface="+mn-ea"/>
                <a:cs typeface="Open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800" dirty="0" smtClean="0"/>
              <a:t>Find student/tuition group in which you are interested</a:t>
            </a:r>
          </a:p>
          <a:p>
            <a:endParaRPr lang="en-US" dirty="0"/>
          </a:p>
        </p:txBody>
      </p:sp>
      <p:sp>
        <p:nvSpPr>
          <p:cNvPr id="17" name="Text Placeholder 2"/>
          <p:cNvSpPr txBox="1">
            <a:spLocks/>
          </p:cNvSpPr>
          <p:nvPr/>
        </p:nvSpPr>
        <p:spPr>
          <a:xfrm>
            <a:off x="4675114" y="4837358"/>
            <a:ext cx="2420630" cy="969082"/>
          </a:xfrm>
          <a:prstGeom prst="rect">
            <a:avLst/>
          </a:prstGeom>
        </p:spPr>
        <p:txBody>
          <a:bodyPr/>
          <a:lstStyle>
            <a:lvl1pPr marL="342900" indent="-342900" algn="l" defTabSz="457200" rtl="0" eaLnBrk="1" latinLnBrk="0" hangingPunct="1">
              <a:spcBef>
                <a:spcPct val="20000"/>
              </a:spcBef>
              <a:buFont typeface="Lucida Grande"/>
              <a:buChar char="&gt;"/>
              <a:defRPr sz="2400" b="1" i="0" kern="1200" baseline="0">
                <a:solidFill>
                  <a:srgbClr val="4B2E83"/>
                </a:solidFill>
                <a:latin typeface="Open Sans"/>
                <a:ea typeface="+mn-ea"/>
                <a:cs typeface="Open Sans"/>
              </a:defRPr>
            </a:lvl1pPr>
            <a:lvl2pPr marL="742950" indent="-285750" algn="l" defTabSz="457200" rtl="0" eaLnBrk="1" latinLnBrk="0" hangingPunct="1">
              <a:spcBef>
                <a:spcPct val="20000"/>
              </a:spcBef>
              <a:buFont typeface="Arial"/>
              <a:buChar char="–"/>
              <a:defRPr sz="2000" b="1" i="0" kern="1200" baseline="0">
                <a:solidFill>
                  <a:srgbClr val="4B2E83"/>
                </a:solidFill>
                <a:latin typeface="Open Sans"/>
                <a:ea typeface="+mn-ea"/>
                <a:cs typeface="Open Sans"/>
              </a:defRPr>
            </a:lvl2pPr>
            <a:lvl3pPr marL="1143000" indent="-228600" algn="l" defTabSz="457200" rtl="0" eaLnBrk="1" latinLnBrk="0" hangingPunct="1">
              <a:spcBef>
                <a:spcPct val="20000"/>
              </a:spcBef>
              <a:buSzPct val="100000"/>
              <a:buFont typeface="Lucida Grande"/>
              <a:buChar char="&gt;"/>
              <a:defRPr sz="1800" b="1" i="0" kern="1200" baseline="0">
                <a:solidFill>
                  <a:srgbClr val="4B2E83"/>
                </a:solidFill>
                <a:latin typeface="Open Sans"/>
                <a:ea typeface="+mn-ea"/>
                <a:cs typeface="Open Sans"/>
              </a:defRPr>
            </a:lvl3pPr>
            <a:lvl4pPr marL="1600200" indent="-228600" algn="l" defTabSz="457200" rtl="0" eaLnBrk="1" latinLnBrk="0" hangingPunct="1">
              <a:spcBef>
                <a:spcPct val="20000"/>
              </a:spcBef>
              <a:buFont typeface="Arial"/>
              <a:buChar char="–"/>
              <a:defRPr sz="1600" b="1" i="0" kern="1200" baseline="0">
                <a:solidFill>
                  <a:srgbClr val="4B2E83"/>
                </a:solidFill>
                <a:latin typeface="Open Sans"/>
                <a:ea typeface="+mn-ea"/>
                <a:cs typeface="Open Sans"/>
              </a:defRPr>
            </a:lvl4pPr>
            <a:lvl5pPr marL="2057400" indent="-228600" algn="l" defTabSz="457200" rtl="0" eaLnBrk="1" latinLnBrk="0" hangingPunct="1">
              <a:spcBef>
                <a:spcPct val="20000"/>
              </a:spcBef>
              <a:buFont typeface="Lucida Grande"/>
              <a:buChar char="&gt;"/>
              <a:defRPr sz="1400" b="1" i="0" kern="1200" baseline="0">
                <a:solidFill>
                  <a:srgbClr val="4B2E83"/>
                </a:solidFill>
                <a:latin typeface="Open Sans"/>
                <a:ea typeface="+mn-ea"/>
                <a:cs typeface="Open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800" dirty="0" smtClean="0"/>
              <a:t>Sum </a:t>
            </a:r>
            <a:r>
              <a:rPr lang="en-US" sz="1800" dirty="0" err="1" smtClean="0"/>
              <a:t>TotalOperatingFee</a:t>
            </a:r>
            <a:r>
              <a:rPr lang="en-US" sz="1800" dirty="0" smtClean="0"/>
              <a:t> </a:t>
            </a:r>
            <a:r>
              <a:rPr lang="en-US" sz="1800" dirty="0" err="1" smtClean="0"/>
              <a:t>WaiverAmt</a:t>
            </a:r>
            <a:r>
              <a:rPr lang="en-US" sz="1800" dirty="0" smtClean="0"/>
              <a:t>, group by </a:t>
            </a:r>
            <a:r>
              <a:rPr lang="en-US" sz="1800" dirty="0" err="1" smtClean="0"/>
              <a:t>WaiverCategory</a:t>
            </a:r>
            <a:endParaRPr lang="en-US" dirty="0"/>
          </a:p>
        </p:txBody>
      </p:sp>
      <p:sp>
        <p:nvSpPr>
          <p:cNvPr id="6" name="TextBox 5"/>
          <p:cNvSpPr txBox="1"/>
          <p:nvPr/>
        </p:nvSpPr>
        <p:spPr>
          <a:xfrm>
            <a:off x="180447" y="6199632"/>
            <a:ext cx="484632" cy="584775"/>
          </a:xfrm>
          <a:prstGeom prst="rect">
            <a:avLst/>
          </a:prstGeom>
          <a:noFill/>
        </p:spPr>
        <p:txBody>
          <a:bodyPr wrap="square" rtlCol="0">
            <a:spAutoFit/>
          </a:bodyPr>
          <a:lstStyle/>
          <a:p>
            <a:r>
              <a:rPr lang="en-US" sz="3200" dirty="0"/>
              <a:t>C</a:t>
            </a:r>
          </a:p>
        </p:txBody>
      </p:sp>
    </p:spTree>
    <p:extLst>
      <p:ext uri="{BB962C8B-B14F-4D97-AF65-F5344CB8AC3E}">
        <p14:creationId xmlns:p14="http://schemas.microsoft.com/office/powerpoint/2010/main" val="29936082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665079" y="371510"/>
            <a:ext cx="8184662" cy="991998"/>
          </a:xfrm>
        </p:spPr>
        <p:txBody>
          <a:bodyPr>
            <a:normAutofit/>
          </a:bodyPr>
          <a:lstStyle/>
          <a:p>
            <a:r>
              <a:rPr lang="en-US" dirty="0" smtClean="0"/>
              <a:t>How can I find out what unit has appointed a student receiving a waiver? </a:t>
            </a:r>
            <a:endParaRPr lang="en-US" dirty="0"/>
          </a:p>
        </p:txBody>
      </p:sp>
      <p:sp>
        <p:nvSpPr>
          <p:cNvPr id="19" name="Text Placeholder 2"/>
          <p:cNvSpPr txBox="1">
            <a:spLocks/>
          </p:cNvSpPr>
          <p:nvPr/>
        </p:nvSpPr>
        <p:spPr>
          <a:xfrm>
            <a:off x="561975" y="4775444"/>
            <a:ext cx="2241042" cy="1241307"/>
          </a:xfrm>
          <a:prstGeom prst="rect">
            <a:avLst/>
          </a:prstGeom>
        </p:spPr>
        <p:txBody>
          <a:bodyPr/>
          <a:lstStyle>
            <a:lvl1pPr marL="342900" indent="-342900" algn="l" defTabSz="457200" rtl="0" eaLnBrk="1" latinLnBrk="0" hangingPunct="1">
              <a:spcBef>
                <a:spcPct val="20000"/>
              </a:spcBef>
              <a:buFont typeface="Lucida Grande"/>
              <a:buChar char="&gt;"/>
              <a:defRPr sz="2400" b="1" i="0" kern="1200" baseline="0">
                <a:solidFill>
                  <a:srgbClr val="4B2E83"/>
                </a:solidFill>
                <a:latin typeface="Open Sans"/>
                <a:ea typeface="+mn-ea"/>
                <a:cs typeface="Open Sans"/>
              </a:defRPr>
            </a:lvl1pPr>
            <a:lvl2pPr marL="742950" indent="-285750" algn="l" defTabSz="457200" rtl="0" eaLnBrk="1" latinLnBrk="0" hangingPunct="1">
              <a:spcBef>
                <a:spcPct val="20000"/>
              </a:spcBef>
              <a:buFont typeface="Arial"/>
              <a:buChar char="–"/>
              <a:defRPr sz="2000" b="1" i="0" kern="1200" baseline="0">
                <a:solidFill>
                  <a:srgbClr val="4B2E83"/>
                </a:solidFill>
                <a:latin typeface="Open Sans"/>
                <a:ea typeface="+mn-ea"/>
                <a:cs typeface="Open Sans"/>
              </a:defRPr>
            </a:lvl2pPr>
            <a:lvl3pPr marL="1143000" indent="-228600" algn="l" defTabSz="457200" rtl="0" eaLnBrk="1" latinLnBrk="0" hangingPunct="1">
              <a:spcBef>
                <a:spcPct val="20000"/>
              </a:spcBef>
              <a:buSzPct val="100000"/>
              <a:buFont typeface="Lucida Grande"/>
              <a:buChar char="&gt;"/>
              <a:defRPr sz="1800" b="1" i="0" kern="1200" baseline="0">
                <a:solidFill>
                  <a:srgbClr val="4B2E83"/>
                </a:solidFill>
                <a:latin typeface="Open Sans"/>
                <a:ea typeface="+mn-ea"/>
                <a:cs typeface="Open Sans"/>
              </a:defRPr>
            </a:lvl3pPr>
            <a:lvl4pPr marL="1600200" indent="-228600" algn="l" defTabSz="457200" rtl="0" eaLnBrk="1" latinLnBrk="0" hangingPunct="1">
              <a:spcBef>
                <a:spcPct val="20000"/>
              </a:spcBef>
              <a:buFont typeface="Arial"/>
              <a:buChar char="–"/>
              <a:defRPr sz="1600" b="1" i="0" kern="1200" baseline="0">
                <a:solidFill>
                  <a:srgbClr val="4B2E83"/>
                </a:solidFill>
                <a:latin typeface="Open Sans"/>
                <a:ea typeface="+mn-ea"/>
                <a:cs typeface="Open Sans"/>
              </a:defRPr>
            </a:lvl4pPr>
            <a:lvl5pPr marL="2057400" indent="-228600" algn="l" defTabSz="457200" rtl="0" eaLnBrk="1" latinLnBrk="0" hangingPunct="1">
              <a:spcBef>
                <a:spcPct val="20000"/>
              </a:spcBef>
              <a:buFont typeface="Lucida Grande"/>
              <a:buChar char="&gt;"/>
              <a:defRPr sz="1400" b="1" i="0" kern="1200" baseline="0">
                <a:solidFill>
                  <a:srgbClr val="4B2E83"/>
                </a:solidFill>
                <a:latin typeface="Open Sans"/>
                <a:ea typeface="+mn-ea"/>
                <a:cs typeface="Open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800" dirty="0" smtClean="0"/>
              <a:t>Find tuition category or group in which you are interested</a:t>
            </a:r>
          </a:p>
          <a:p>
            <a:endParaRPr lang="en-US" dirty="0"/>
          </a:p>
        </p:txBody>
      </p:sp>
      <p:sp>
        <p:nvSpPr>
          <p:cNvPr id="20" name="Text Placeholder 2"/>
          <p:cNvSpPr txBox="1">
            <a:spLocks/>
          </p:cNvSpPr>
          <p:nvPr/>
        </p:nvSpPr>
        <p:spPr>
          <a:xfrm>
            <a:off x="3173539" y="4835632"/>
            <a:ext cx="2796922" cy="1241307"/>
          </a:xfrm>
          <a:prstGeom prst="rect">
            <a:avLst/>
          </a:prstGeom>
        </p:spPr>
        <p:txBody>
          <a:bodyPr/>
          <a:lstStyle>
            <a:lvl1pPr marL="342900" indent="-342900" algn="l" defTabSz="457200" rtl="0" eaLnBrk="1" latinLnBrk="0" hangingPunct="1">
              <a:spcBef>
                <a:spcPct val="20000"/>
              </a:spcBef>
              <a:buFont typeface="Lucida Grande"/>
              <a:buChar char="&gt;"/>
              <a:defRPr sz="2400" b="1" i="0" kern="1200" baseline="0">
                <a:solidFill>
                  <a:srgbClr val="4B2E83"/>
                </a:solidFill>
                <a:latin typeface="Open Sans"/>
                <a:ea typeface="+mn-ea"/>
                <a:cs typeface="Open Sans"/>
              </a:defRPr>
            </a:lvl1pPr>
            <a:lvl2pPr marL="742950" indent="-285750" algn="l" defTabSz="457200" rtl="0" eaLnBrk="1" latinLnBrk="0" hangingPunct="1">
              <a:spcBef>
                <a:spcPct val="20000"/>
              </a:spcBef>
              <a:buFont typeface="Arial"/>
              <a:buChar char="–"/>
              <a:defRPr sz="2000" b="1" i="0" kern="1200" baseline="0">
                <a:solidFill>
                  <a:srgbClr val="4B2E83"/>
                </a:solidFill>
                <a:latin typeface="Open Sans"/>
                <a:ea typeface="+mn-ea"/>
                <a:cs typeface="Open Sans"/>
              </a:defRPr>
            </a:lvl2pPr>
            <a:lvl3pPr marL="1143000" indent="-228600" algn="l" defTabSz="457200" rtl="0" eaLnBrk="1" latinLnBrk="0" hangingPunct="1">
              <a:spcBef>
                <a:spcPct val="20000"/>
              </a:spcBef>
              <a:buSzPct val="100000"/>
              <a:buFont typeface="Lucida Grande"/>
              <a:buChar char="&gt;"/>
              <a:defRPr sz="1800" b="1" i="0" kern="1200" baseline="0">
                <a:solidFill>
                  <a:srgbClr val="4B2E83"/>
                </a:solidFill>
                <a:latin typeface="Open Sans"/>
                <a:ea typeface="+mn-ea"/>
                <a:cs typeface="Open Sans"/>
              </a:defRPr>
            </a:lvl3pPr>
            <a:lvl4pPr marL="1600200" indent="-228600" algn="l" defTabSz="457200" rtl="0" eaLnBrk="1" latinLnBrk="0" hangingPunct="1">
              <a:spcBef>
                <a:spcPct val="20000"/>
              </a:spcBef>
              <a:buFont typeface="Arial"/>
              <a:buChar char="–"/>
              <a:defRPr sz="1600" b="1" i="0" kern="1200" baseline="0">
                <a:solidFill>
                  <a:srgbClr val="4B2E83"/>
                </a:solidFill>
                <a:latin typeface="Open Sans"/>
                <a:ea typeface="+mn-ea"/>
                <a:cs typeface="Open Sans"/>
              </a:defRPr>
            </a:lvl4pPr>
            <a:lvl5pPr marL="2057400" indent="-228600" algn="l" defTabSz="457200" rtl="0" eaLnBrk="1" latinLnBrk="0" hangingPunct="1">
              <a:spcBef>
                <a:spcPct val="20000"/>
              </a:spcBef>
              <a:buFont typeface="Lucida Grande"/>
              <a:buChar char="&gt;"/>
              <a:defRPr sz="1400" b="1" i="0" kern="1200" baseline="0">
                <a:solidFill>
                  <a:srgbClr val="4B2E83"/>
                </a:solidFill>
                <a:latin typeface="Open Sans"/>
                <a:ea typeface="+mn-ea"/>
                <a:cs typeface="Open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800" dirty="0" smtClean="0"/>
              <a:t>Find students with </a:t>
            </a:r>
            <a:r>
              <a:rPr lang="en-US" sz="1800" dirty="0" err="1" smtClean="0"/>
              <a:t>TotalOperatingFee</a:t>
            </a:r>
            <a:r>
              <a:rPr lang="en-US" sz="1800" dirty="0" smtClean="0"/>
              <a:t> </a:t>
            </a:r>
            <a:r>
              <a:rPr lang="en-US" sz="1800" dirty="0" err="1" smtClean="0"/>
              <a:t>WaiverAmt</a:t>
            </a:r>
            <a:r>
              <a:rPr lang="en-US" sz="1800" dirty="0" smtClean="0"/>
              <a:t>&gt;0 in </a:t>
            </a:r>
            <a:r>
              <a:rPr lang="en-US" sz="1800" dirty="0" err="1" smtClean="0"/>
              <a:t>WaiverCategory</a:t>
            </a:r>
            <a:r>
              <a:rPr lang="en-US" sz="1800" dirty="0" smtClean="0"/>
              <a:t> =1 or 2</a:t>
            </a:r>
          </a:p>
          <a:p>
            <a:endParaRPr lang="en-US" dirty="0"/>
          </a:p>
        </p:txBody>
      </p:sp>
      <p:sp>
        <p:nvSpPr>
          <p:cNvPr id="21" name="Text Placeholder 2"/>
          <p:cNvSpPr txBox="1">
            <a:spLocks/>
          </p:cNvSpPr>
          <p:nvPr/>
        </p:nvSpPr>
        <p:spPr>
          <a:xfrm>
            <a:off x="6438519" y="4835632"/>
            <a:ext cx="2241042" cy="1241307"/>
          </a:xfrm>
          <a:prstGeom prst="rect">
            <a:avLst/>
          </a:prstGeom>
        </p:spPr>
        <p:txBody>
          <a:bodyPr/>
          <a:lstStyle>
            <a:lvl1pPr marL="342900" indent="-342900" algn="l" defTabSz="457200" rtl="0" eaLnBrk="1" latinLnBrk="0" hangingPunct="1">
              <a:spcBef>
                <a:spcPct val="20000"/>
              </a:spcBef>
              <a:buFont typeface="Lucida Grande"/>
              <a:buChar char="&gt;"/>
              <a:defRPr sz="2400" b="1" i="0" kern="1200" baseline="0">
                <a:solidFill>
                  <a:srgbClr val="4B2E83"/>
                </a:solidFill>
                <a:latin typeface="Open Sans"/>
                <a:ea typeface="+mn-ea"/>
                <a:cs typeface="Open Sans"/>
              </a:defRPr>
            </a:lvl1pPr>
            <a:lvl2pPr marL="742950" indent="-285750" algn="l" defTabSz="457200" rtl="0" eaLnBrk="1" latinLnBrk="0" hangingPunct="1">
              <a:spcBef>
                <a:spcPct val="20000"/>
              </a:spcBef>
              <a:buFont typeface="Arial"/>
              <a:buChar char="–"/>
              <a:defRPr sz="2000" b="1" i="0" kern="1200" baseline="0">
                <a:solidFill>
                  <a:srgbClr val="4B2E83"/>
                </a:solidFill>
                <a:latin typeface="Open Sans"/>
                <a:ea typeface="+mn-ea"/>
                <a:cs typeface="Open Sans"/>
              </a:defRPr>
            </a:lvl2pPr>
            <a:lvl3pPr marL="1143000" indent="-228600" algn="l" defTabSz="457200" rtl="0" eaLnBrk="1" latinLnBrk="0" hangingPunct="1">
              <a:spcBef>
                <a:spcPct val="20000"/>
              </a:spcBef>
              <a:buSzPct val="100000"/>
              <a:buFont typeface="Lucida Grande"/>
              <a:buChar char="&gt;"/>
              <a:defRPr sz="1800" b="1" i="0" kern="1200" baseline="0">
                <a:solidFill>
                  <a:srgbClr val="4B2E83"/>
                </a:solidFill>
                <a:latin typeface="Open Sans"/>
                <a:ea typeface="+mn-ea"/>
                <a:cs typeface="Open Sans"/>
              </a:defRPr>
            </a:lvl3pPr>
            <a:lvl4pPr marL="1600200" indent="-228600" algn="l" defTabSz="457200" rtl="0" eaLnBrk="1" latinLnBrk="0" hangingPunct="1">
              <a:spcBef>
                <a:spcPct val="20000"/>
              </a:spcBef>
              <a:buFont typeface="Arial"/>
              <a:buChar char="–"/>
              <a:defRPr sz="1600" b="1" i="0" kern="1200" baseline="0">
                <a:solidFill>
                  <a:srgbClr val="4B2E83"/>
                </a:solidFill>
                <a:latin typeface="Open Sans"/>
                <a:ea typeface="+mn-ea"/>
                <a:cs typeface="Open Sans"/>
              </a:defRPr>
            </a:lvl4pPr>
            <a:lvl5pPr marL="2057400" indent="-228600" algn="l" defTabSz="457200" rtl="0" eaLnBrk="1" latinLnBrk="0" hangingPunct="1">
              <a:spcBef>
                <a:spcPct val="20000"/>
              </a:spcBef>
              <a:buFont typeface="Lucida Grande"/>
              <a:buChar char="&gt;"/>
              <a:defRPr sz="1400" b="1" i="0" kern="1200" baseline="0">
                <a:solidFill>
                  <a:srgbClr val="4B2E83"/>
                </a:solidFill>
                <a:latin typeface="Open Sans"/>
                <a:ea typeface="+mn-ea"/>
                <a:cs typeface="Open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800" dirty="0" smtClean="0"/>
              <a:t>Get Student Id # </a:t>
            </a:r>
          </a:p>
          <a:p>
            <a:endParaRPr lang="en-US" dirty="0"/>
          </a:p>
        </p:txBody>
      </p:sp>
      <p:pic>
        <p:nvPicPr>
          <p:cNvPr id="7" name="Picture 6"/>
          <p:cNvPicPr>
            <a:picLocks noChangeAspect="1"/>
          </p:cNvPicPr>
          <p:nvPr/>
        </p:nvPicPr>
        <p:blipFill>
          <a:blip r:embed="rId2"/>
          <a:stretch>
            <a:fillRect/>
          </a:stretch>
        </p:blipFill>
        <p:spPr>
          <a:xfrm>
            <a:off x="414337" y="1596144"/>
            <a:ext cx="8315325" cy="3067050"/>
          </a:xfrm>
          <a:prstGeom prst="rect">
            <a:avLst/>
          </a:prstGeom>
        </p:spPr>
      </p:pic>
      <p:sp>
        <p:nvSpPr>
          <p:cNvPr id="22" name="TextBox 21"/>
          <p:cNvSpPr txBox="1"/>
          <p:nvPr/>
        </p:nvSpPr>
        <p:spPr>
          <a:xfrm>
            <a:off x="180447" y="6199632"/>
            <a:ext cx="484632" cy="584775"/>
          </a:xfrm>
          <a:prstGeom prst="rect">
            <a:avLst/>
          </a:prstGeom>
          <a:noFill/>
        </p:spPr>
        <p:txBody>
          <a:bodyPr wrap="square" rtlCol="0">
            <a:spAutoFit/>
          </a:bodyPr>
          <a:lstStyle/>
          <a:p>
            <a:r>
              <a:rPr lang="en-US" sz="3200" dirty="0"/>
              <a:t>D</a:t>
            </a:r>
          </a:p>
        </p:txBody>
      </p:sp>
    </p:spTree>
    <p:extLst>
      <p:ext uri="{BB962C8B-B14F-4D97-AF65-F5344CB8AC3E}">
        <p14:creationId xmlns:p14="http://schemas.microsoft.com/office/powerpoint/2010/main" val="48155871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665079" y="371510"/>
            <a:ext cx="8184662" cy="991998"/>
          </a:xfrm>
        </p:spPr>
        <p:txBody>
          <a:bodyPr>
            <a:normAutofit/>
          </a:bodyPr>
          <a:lstStyle/>
          <a:p>
            <a:r>
              <a:rPr lang="en-US" dirty="0" smtClean="0"/>
              <a:t>Connect to HR data </a:t>
            </a:r>
            <a:endParaRPr lang="en-US" dirty="0"/>
          </a:p>
        </p:txBody>
      </p:sp>
      <p:sp>
        <p:nvSpPr>
          <p:cNvPr id="19" name="Text Placeholder 2"/>
          <p:cNvSpPr txBox="1">
            <a:spLocks/>
          </p:cNvSpPr>
          <p:nvPr/>
        </p:nvSpPr>
        <p:spPr>
          <a:xfrm>
            <a:off x="561975" y="4775444"/>
            <a:ext cx="2241042" cy="1241307"/>
          </a:xfrm>
          <a:prstGeom prst="rect">
            <a:avLst/>
          </a:prstGeom>
        </p:spPr>
        <p:txBody>
          <a:bodyPr/>
          <a:lstStyle>
            <a:lvl1pPr marL="342900" indent="-342900" algn="l" defTabSz="457200" rtl="0" eaLnBrk="1" latinLnBrk="0" hangingPunct="1">
              <a:spcBef>
                <a:spcPct val="20000"/>
              </a:spcBef>
              <a:buFont typeface="Lucida Grande"/>
              <a:buChar char="&gt;"/>
              <a:defRPr sz="2400" b="1" i="0" kern="1200" baseline="0">
                <a:solidFill>
                  <a:srgbClr val="4B2E83"/>
                </a:solidFill>
                <a:latin typeface="Open Sans"/>
                <a:ea typeface="+mn-ea"/>
                <a:cs typeface="Open Sans"/>
              </a:defRPr>
            </a:lvl1pPr>
            <a:lvl2pPr marL="742950" indent="-285750" algn="l" defTabSz="457200" rtl="0" eaLnBrk="1" latinLnBrk="0" hangingPunct="1">
              <a:spcBef>
                <a:spcPct val="20000"/>
              </a:spcBef>
              <a:buFont typeface="Arial"/>
              <a:buChar char="–"/>
              <a:defRPr sz="2000" b="1" i="0" kern="1200" baseline="0">
                <a:solidFill>
                  <a:srgbClr val="4B2E83"/>
                </a:solidFill>
                <a:latin typeface="Open Sans"/>
                <a:ea typeface="+mn-ea"/>
                <a:cs typeface="Open Sans"/>
              </a:defRPr>
            </a:lvl2pPr>
            <a:lvl3pPr marL="1143000" indent="-228600" algn="l" defTabSz="457200" rtl="0" eaLnBrk="1" latinLnBrk="0" hangingPunct="1">
              <a:spcBef>
                <a:spcPct val="20000"/>
              </a:spcBef>
              <a:buSzPct val="100000"/>
              <a:buFont typeface="Lucida Grande"/>
              <a:buChar char="&gt;"/>
              <a:defRPr sz="1800" b="1" i="0" kern="1200" baseline="0">
                <a:solidFill>
                  <a:srgbClr val="4B2E83"/>
                </a:solidFill>
                <a:latin typeface="Open Sans"/>
                <a:ea typeface="+mn-ea"/>
                <a:cs typeface="Open Sans"/>
              </a:defRPr>
            </a:lvl3pPr>
            <a:lvl4pPr marL="1600200" indent="-228600" algn="l" defTabSz="457200" rtl="0" eaLnBrk="1" latinLnBrk="0" hangingPunct="1">
              <a:spcBef>
                <a:spcPct val="20000"/>
              </a:spcBef>
              <a:buFont typeface="Arial"/>
              <a:buChar char="–"/>
              <a:defRPr sz="1600" b="1" i="0" kern="1200" baseline="0">
                <a:solidFill>
                  <a:srgbClr val="4B2E83"/>
                </a:solidFill>
                <a:latin typeface="Open Sans"/>
                <a:ea typeface="+mn-ea"/>
                <a:cs typeface="Open Sans"/>
              </a:defRPr>
            </a:lvl4pPr>
            <a:lvl5pPr marL="2057400" indent="-228600" algn="l" defTabSz="457200" rtl="0" eaLnBrk="1" latinLnBrk="0" hangingPunct="1">
              <a:spcBef>
                <a:spcPct val="20000"/>
              </a:spcBef>
              <a:buFont typeface="Lucida Grande"/>
              <a:buChar char="&gt;"/>
              <a:defRPr sz="1400" b="1" i="0" kern="1200" baseline="0">
                <a:solidFill>
                  <a:srgbClr val="4B2E83"/>
                </a:solidFill>
                <a:latin typeface="Open Sans"/>
                <a:ea typeface="+mn-ea"/>
                <a:cs typeface="Open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800" dirty="0" smtClean="0"/>
              <a:t>Using </a:t>
            </a:r>
            <a:r>
              <a:rPr lang="en-US" sz="1800" dirty="0" err="1" smtClean="0"/>
              <a:t>StudentId</a:t>
            </a:r>
            <a:r>
              <a:rPr lang="en-US" sz="1800" dirty="0" smtClean="0"/>
              <a:t>, get </a:t>
            </a:r>
            <a:r>
              <a:rPr lang="en-US" sz="1800" dirty="0" err="1" smtClean="0"/>
              <a:t>PersonKey</a:t>
            </a:r>
            <a:r>
              <a:rPr lang="en-US" sz="1800" dirty="0" smtClean="0"/>
              <a:t> and </a:t>
            </a:r>
            <a:r>
              <a:rPr lang="en-US" sz="1800" dirty="0" err="1" smtClean="0"/>
              <a:t>IDNbr</a:t>
            </a:r>
            <a:r>
              <a:rPr lang="en-US" sz="1800" dirty="0" smtClean="0"/>
              <a:t> from Person table in Human Resources </a:t>
            </a:r>
            <a:r>
              <a:rPr lang="en-US" sz="1800" dirty="0" err="1" smtClean="0"/>
              <a:t>db</a:t>
            </a:r>
            <a:r>
              <a:rPr lang="en-US" sz="1800" dirty="0" smtClean="0"/>
              <a:t> in EDW</a:t>
            </a:r>
            <a:endParaRPr lang="en-US" dirty="0"/>
          </a:p>
        </p:txBody>
      </p:sp>
      <p:pic>
        <p:nvPicPr>
          <p:cNvPr id="3" name="Picture 2"/>
          <p:cNvPicPr>
            <a:picLocks noChangeAspect="1"/>
          </p:cNvPicPr>
          <p:nvPr/>
        </p:nvPicPr>
        <p:blipFill>
          <a:blip r:embed="rId2"/>
          <a:stretch>
            <a:fillRect/>
          </a:stretch>
        </p:blipFill>
        <p:spPr>
          <a:xfrm>
            <a:off x="561975" y="1658874"/>
            <a:ext cx="2181225" cy="3009900"/>
          </a:xfrm>
          <a:prstGeom prst="rect">
            <a:avLst/>
          </a:prstGeom>
        </p:spPr>
      </p:pic>
      <p:sp>
        <p:nvSpPr>
          <p:cNvPr id="4" name="Oval 3"/>
          <p:cNvSpPr/>
          <p:nvPr/>
        </p:nvSpPr>
        <p:spPr>
          <a:xfrm>
            <a:off x="561975" y="2139696"/>
            <a:ext cx="1865376" cy="237744"/>
          </a:xfrm>
          <a:prstGeom prst="ellipse">
            <a:avLst/>
          </a:prstGeom>
          <a:noFill/>
          <a:ln w="15875">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Oval 8"/>
          <p:cNvSpPr/>
          <p:nvPr/>
        </p:nvSpPr>
        <p:spPr>
          <a:xfrm>
            <a:off x="561975" y="3163824"/>
            <a:ext cx="1865376" cy="237744"/>
          </a:xfrm>
          <a:prstGeom prst="ellipse">
            <a:avLst/>
          </a:prstGeom>
          <a:noFill/>
          <a:ln w="15875">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Oval 9"/>
          <p:cNvSpPr/>
          <p:nvPr/>
        </p:nvSpPr>
        <p:spPr>
          <a:xfrm>
            <a:off x="561975" y="4371589"/>
            <a:ext cx="1865376" cy="237744"/>
          </a:xfrm>
          <a:prstGeom prst="ellipse">
            <a:avLst/>
          </a:prstGeom>
          <a:noFill/>
          <a:ln w="15875">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3"/>
          <a:stretch>
            <a:fillRect/>
          </a:stretch>
        </p:blipFill>
        <p:spPr>
          <a:xfrm>
            <a:off x="5234178" y="3692651"/>
            <a:ext cx="2095500" cy="2324100"/>
          </a:xfrm>
          <a:prstGeom prst="rect">
            <a:avLst/>
          </a:prstGeom>
        </p:spPr>
      </p:pic>
      <p:sp>
        <p:nvSpPr>
          <p:cNvPr id="13" name="Text Placeholder 2"/>
          <p:cNvSpPr txBox="1">
            <a:spLocks/>
          </p:cNvSpPr>
          <p:nvPr/>
        </p:nvSpPr>
        <p:spPr>
          <a:xfrm>
            <a:off x="4893182" y="1564907"/>
            <a:ext cx="3272409" cy="1241307"/>
          </a:xfrm>
          <a:prstGeom prst="rect">
            <a:avLst/>
          </a:prstGeom>
        </p:spPr>
        <p:txBody>
          <a:bodyPr/>
          <a:lstStyle>
            <a:lvl1pPr marL="342900" indent="-342900" algn="l" defTabSz="457200" rtl="0" eaLnBrk="1" latinLnBrk="0" hangingPunct="1">
              <a:spcBef>
                <a:spcPct val="20000"/>
              </a:spcBef>
              <a:buFont typeface="Lucida Grande"/>
              <a:buChar char="&gt;"/>
              <a:defRPr sz="2400" b="1" i="0" kern="1200" baseline="0">
                <a:solidFill>
                  <a:srgbClr val="4B2E83"/>
                </a:solidFill>
                <a:latin typeface="Open Sans"/>
                <a:ea typeface="+mn-ea"/>
                <a:cs typeface="Open Sans"/>
              </a:defRPr>
            </a:lvl1pPr>
            <a:lvl2pPr marL="742950" indent="-285750" algn="l" defTabSz="457200" rtl="0" eaLnBrk="1" latinLnBrk="0" hangingPunct="1">
              <a:spcBef>
                <a:spcPct val="20000"/>
              </a:spcBef>
              <a:buFont typeface="Arial"/>
              <a:buChar char="–"/>
              <a:defRPr sz="2000" b="1" i="0" kern="1200" baseline="0">
                <a:solidFill>
                  <a:srgbClr val="4B2E83"/>
                </a:solidFill>
                <a:latin typeface="Open Sans"/>
                <a:ea typeface="+mn-ea"/>
                <a:cs typeface="Open Sans"/>
              </a:defRPr>
            </a:lvl2pPr>
            <a:lvl3pPr marL="1143000" indent="-228600" algn="l" defTabSz="457200" rtl="0" eaLnBrk="1" latinLnBrk="0" hangingPunct="1">
              <a:spcBef>
                <a:spcPct val="20000"/>
              </a:spcBef>
              <a:buSzPct val="100000"/>
              <a:buFont typeface="Lucida Grande"/>
              <a:buChar char="&gt;"/>
              <a:defRPr sz="1800" b="1" i="0" kern="1200" baseline="0">
                <a:solidFill>
                  <a:srgbClr val="4B2E83"/>
                </a:solidFill>
                <a:latin typeface="Open Sans"/>
                <a:ea typeface="+mn-ea"/>
                <a:cs typeface="Open Sans"/>
              </a:defRPr>
            </a:lvl3pPr>
            <a:lvl4pPr marL="1600200" indent="-228600" algn="l" defTabSz="457200" rtl="0" eaLnBrk="1" latinLnBrk="0" hangingPunct="1">
              <a:spcBef>
                <a:spcPct val="20000"/>
              </a:spcBef>
              <a:buFont typeface="Arial"/>
              <a:buChar char="–"/>
              <a:defRPr sz="1600" b="1" i="0" kern="1200" baseline="0">
                <a:solidFill>
                  <a:srgbClr val="4B2E83"/>
                </a:solidFill>
                <a:latin typeface="Open Sans"/>
                <a:ea typeface="+mn-ea"/>
                <a:cs typeface="Open Sans"/>
              </a:defRPr>
            </a:lvl4pPr>
            <a:lvl5pPr marL="2057400" indent="-228600" algn="l" defTabSz="457200" rtl="0" eaLnBrk="1" latinLnBrk="0" hangingPunct="1">
              <a:spcBef>
                <a:spcPct val="20000"/>
              </a:spcBef>
              <a:buFont typeface="Lucida Grande"/>
              <a:buChar char="&gt;"/>
              <a:defRPr sz="1400" b="1" i="0" kern="1200" baseline="0">
                <a:solidFill>
                  <a:srgbClr val="4B2E83"/>
                </a:solidFill>
                <a:latin typeface="Open Sans"/>
                <a:ea typeface="+mn-ea"/>
                <a:cs typeface="Open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800" dirty="0" smtClean="0"/>
              <a:t>(Note that, when you use </a:t>
            </a:r>
            <a:r>
              <a:rPr lang="en-US" sz="1800" dirty="0" err="1" smtClean="0"/>
              <a:t>HumanResources</a:t>
            </a:r>
            <a:r>
              <a:rPr lang="en-US" sz="1800" dirty="0" smtClean="0"/>
              <a:t> tables, you aren’t dealing with snapshot tables, so you have to pay attention to </a:t>
            </a:r>
            <a:r>
              <a:rPr lang="en-US" sz="1800" dirty="0" err="1" smtClean="0"/>
              <a:t>RecordEffBeginDate</a:t>
            </a:r>
            <a:r>
              <a:rPr lang="en-US" sz="1800" dirty="0" smtClean="0"/>
              <a:t> and </a:t>
            </a:r>
            <a:r>
              <a:rPr lang="en-US" sz="1800" dirty="0" err="1" smtClean="0"/>
              <a:t>RecordEffEndDate</a:t>
            </a:r>
            <a:r>
              <a:rPr lang="en-US" sz="1800" dirty="0" smtClean="0"/>
              <a:t>)</a:t>
            </a:r>
            <a:endParaRPr lang="en-US" dirty="0"/>
          </a:p>
        </p:txBody>
      </p:sp>
      <p:sp>
        <p:nvSpPr>
          <p:cNvPr id="14" name="TextBox 13"/>
          <p:cNvSpPr txBox="1"/>
          <p:nvPr/>
        </p:nvSpPr>
        <p:spPr>
          <a:xfrm>
            <a:off x="180447" y="6199632"/>
            <a:ext cx="484632" cy="584775"/>
          </a:xfrm>
          <a:prstGeom prst="rect">
            <a:avLst/>
          </a:prstGeom>
          <a:noFill/>
        </p:spPr>
        <p:txBody>
          <a:bodyPr wrap="square" rtlCol="0">
            <a:spAutoFit/>
          </a:bodyPr>
          <a:lstStyle/>
          <a:p>
            <a:r>
              <a:rPr lang="en-US" sz="3200" dirty="0"/>
              <a:t>D</a:t>
            </a:r>
          </a:p>
        </p:txBody>
      </p:sp>
    </p:spTree>
    <p:extLst>
      <p:ext uri="{BB962C8B-B14F-4D97-AF65-F5344CB8AC3E}">
        <p14:creationId xmlns:p14="http://schemas.microsoft.com/office/powerpoint/2010/main" val="356611513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665079" y="371510"/>
            <a:ext cx="8184662" cy="991998"/>
          </a:xfrm>
        </p:spPr>
        <p:txBody>
          <a:bodyPr>
            <a:normAutofit/>
          </a:bodyPr>
          <a:lstStyle/>
          <a:p>
            <a:r>
              <a:rPr lang="en-US" dirty="0" smtClean="0"/>
              <a:t>Find appointing department(s) </a:t>
            </a:r>
            <a:endParaRPr lang="en-US" dirty="0"/>
          </a:p>
        </p:txBody>
      </p:sp>
      <p:pic>
        <p:nvPicPr>
          <p:cNvPr id="6" name="Picture 5"/>
          <p:cNvPicPr>
            <a:picLocks noChangeAspect="1"/>
          </p:cNvPicPr>
          <p:nvPr/>
        </p:nvPicPr>
        <p:blipFill>
          <a:blip r:embed="rId2"/>
          <a:stretch>
            <a:fillRect/>
          </a:stretch>
        </p:blipFill>
        <p:spPr>
          <a:xfrm>
            <a:off x="244982" y="1567815"/>
            <a:ext cx="1924050" cy="4953000"/>
          </a:xfrm>
          <a:prstGeom prst="rect">
            <a:avLst/>
          </a:prstGeom>
        </p:spPr>
      </p:pic>
      <p:pic>
        <p:nvPicPr>
          <p:cNvPr id="7" name="Picture 6"/>
          <p:cNvPicPr>
            <a:picLocks noChangeAspect="1"/>
          </p:cNvPicPr>
          <p:nvPr/>
        </p:nvPicPr>
        <p:blipFill>
          <a:blip r:embed="rId3"/>
          <a:stretch>
            <a:fillRect/>
          </a:stretch>
        </p:blipFill>
        <p:spPr>
          <a:xfrm>
            <a:off x="2289523" y="1555623"/>
            <a:ext cx="1981200" cy="5019675"/>
          </a:xfrm>
          <a:prstGeom prst="rect">
            <a:avLst/>
          </a:prstGeom>
        </p:spPr>
      </p:pic>
      <p:pic>
        <p:nvPicPr>
          <p:cNvPr id="8" name="Picture 7"/>
          <p:cNvPicPr>
            <a:picLocks noChangeAspect="1"/>
          </p:cNvPicPr>
          <p:nvPr/>
        </p:nvPicPr>
        <p:blipFill>
          <a:blip r:embed="rId4"/>
          <a:stretch>
            <a:fillRect/>
          </a:stretch>
        </p:blipFill>
        <p:spPr>
          <a:xfrm>
            <a:off x="4491608" y="1558290"/>
            <a:ext cx="2047875" cy="4972050"/>
          </a:xfrm>
          <a:prstGeom prst="rect">
            <a:avLst/>
          </a:prstGeom>
        </p:spPr>
      </p:pic>
      <p:sp>
        <p:nvSpPr>
          <p:cNvPr id="14" name="Oval 13"/>
          <p:cNvSpPr/>
          <p:nvPr/>
        </p:nvSpPr>
        <p:spPr>
          <a:xfrm>
            <a:off x="200071" y="2227280"/>
            <a:ext cx="1865376" cy="237744"/>
          </a:xfrm>
          <a:prstGeom prst="ellipse">
            <a:avLst/>
          </a:prstGeom>
          <a:noFill/>
          <a:ln w="15875">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Oval 14"/>
          <p:cNvSpPr/>
          <p:nvPr/>
        </p:nvSpPr>
        <p:spPr>
          <a:xfrm>
            <a:off x="196880" y="2550459"/>
            <a:ext cx="1865376" cy="237744"/>
          </a:xfrm>
          <a:prstGeom prst="ellipse">
            <a:avLst/>
          </a:prstGeom>
          <a:noFill/>
          <a:ln w="15875">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p:cNvSpPr/>
          <p:nvPr/>
        </p:nvSpPr>
        <p:spPr>
          <a:xfrm>
            <a:off x="2207703" y="3758946"/>
            <a:ext cx="1865376" cy="237744"/>
          </a:xfrm>
          <a:prstGeom prst="ellipse">
            <a:avLst/>
          </a:prstGeom>
          <a:noFill/>
          <a:ln w="15875">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Oval 19"/>
          <p:cNvSpPr/>
          <p:nvPr/>
        </p:nvSpPr>
        <p:spPr>
          <a:xfrm>
            <a:off x="4473320" y="3283077"/>
            <a:ext cx="1865376" cy="237744"/>
          </a:xfrm>
          <a:prstGeom prst="ellipse">
            <a:avLst/>
          </a:prstGeom>
          <a:noFill/>
          <a:ln w="15875">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marL="285750" indent="-285750" algn="ctr">
              <a:buFont typeface="Arial" panose="020B0604020202020204" pitchFamily="34" charset="0"/>
              <a:buChar char="•"/>
            </a:pPr>
            <a:endParaRPr lang="en-US"/>
          </a:p>
        </p:txBody>
      </p:sp>
      <p:sp>
        <p:nvSpPr>
          <p:cNvPr id="21" name="Oval 20"/>
          <p:cNvSpPr/>
          <p:nvPr/>
        </p:nvSpPr>
        <p:spPr>
          <a:xfrm>
            <a:off x="2217134" y="4280154"/>
            <a:ext cx="1865376" cy="237744"/>
          </a:xfrm>
          <a:prstGeom prst="ellipse">
            <a:avLst/>
          </a:prstGeom>
          <a:noFill/>
          <a:ln w="15875">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p:nvSpPr>
        <p:spPr>
          <a:xfrm>
            <a:off x="6647689" y="1691640"/>
            <a:ext cx="2377440" cy="2462213"/>
          </a:xfrm>
          <a:prstGeom prst="rect">
            <a:avLst/>
          </a:prstGeom>
          <a:noFill/>
        </p:spPr>
        <p:txBody>
          <a:bodyPr wrap="square" rtlCol="0">
            <a:spAutoFit/>
          </a:bodyPr>
          <a:lstStyle/>
          <a:p>
            <a:r>
              <a:rPr lang="en-US" sz="1400" dirty="0" smtClean="0"/>
              <a:t>Possible approach:</a:t>
            </a:r>
          </a:p>
          <a:p>
            <a:pPr marL="119063" indent="-119063">
              <a:buFont typeface="Arial" panose="020B0604020202020204" pitchFamily="34" charset="0"/>
              <a:buChar char="•"/>
            </a:pPr>
            <a:r>
              <a:rPr lang="en-US" sz="1400" dirty="0" smtClean="0"/>
              <a:t>Find appointments where:</a:t>
            </a:r>
          </a:p>
          <a:p>
            <a:pPr marL="347663" lvl="1" indent="-174625">
              <a:buFont typeface="Arial" panose="020B0604020202020204" pitchFamily="34" charset="0"/>
              <a:buChar char="•"/>
            </a:pPr>
            <a:r>
              <a:rPr lang="en-US" sz="1400" dirty="0" smtClean="0"/>
              <a:t>Where </a:t>
            </a:r>
            <a:r>
              <a:rPr lang="en-US" sz="1400" dirty="0" err="1" smtClean="0"/>
              <a:t>ECSCode</a:t>
            </a:r>
            <a:r>
              <a:rPr lang="en-US" sz="1400" dirty="0" smtClean="0"/>
              <a:t>=‘G’</a:t>
            </a:r>
          </a:p>
          <a:p>
            <a:pPr marL="347663" lvl="1" indent="-174625">
              <a:buFont typeface="Arial" panose="020B0604020202020204" pitchFamily="34" charset="0"/>
              <a:buChar char="•"/>
            </a:pPr>
            <a:r>
              <a:rPr lang="en-US" sz="1400" dirty="0" err="1" smtClean="0"/>
              <a:t>EarnTypeCode</a:t>
            </a:r>
            <a:r>
              <a:rPr lang="en-US" sz="1400" dirty="0" smtClean="0"/>
              <a:t> Like ‘G*’</a:t>
            </a:r>
          </a:p>
          <a:p>
            <a:pPr marL="347663" lvl="1" indent="-174625">
              <a:buFont typeface="Arial" panose="020B0604020202020204" pitchFamily="34" charset="0"/>
              <a:buChar char="•"/>
            </a:pPr>
            <a:r>
              <a:rPr lang="en-US" sz="1400" dirty="0" smtClean="0"/>
              <a:t>Get school/college from left three digits of </a:t>
            </a:r>
            <a:r>
              <a:rPr lang="en-US" sz="1400" dirty="0" err="1" smtClean="0"/>
              <a:t>ApptDeptOrgCode</a:t>
            </a:r>
            <a:endParaRPr lang="en-US" sz="1400" dirty="0" smtClean="0"/>
          </a:p>
          <a:p>
            <a:pPr marL="347663" lvl="1" indent="-174625">
              <a:buFont typeface="Arial" panose="020B0604020202020204" pitchFamily="34" charset="0"/>
              <a:buChar char="•"/>
            </a:pPr>
            <a:r>
              <a:rPr lang="en-US" sz="1400" dirty="0" smtClean="0"/>
              <a:t>Could determine division between units (if &gt;1 appointing department) on basis of FTE</a:t>
            </a:r>
            <a:endParaRPr lang="en-US" sz="1400" dirty="0"/>
          </a:p>
        </p:txBody>
      </p:sp>
      <p:sp>
        <p:nvSpPr>
          <p:cNvPr id="22" name="TextBox 21"/>
          <p:cNvSpPr txBox="1"/>
          <p:nvPr/>
        </p:nvSpPr>
        <p:spPr>
          <a:xfrm>
            <a:off x="6760368" y="6080760"/>
            <a:ext cx="484632" cy="584775"/>
          </a:xfrm>
          <a:prstGeom prst="rect">
            <a:avLst/>
          </a:prstGeom>
          <a:noFill/>
        </p:spPr>
        <p:txBody>
          <a:bodyPr wrap="square" rtlCol="0">
            <a:spAutoFit/>
          </a:bodyPr>
          <a:lstStyle/>
          <a:p>
            <a:r>
              <a:rPr lang="en-US" sz="3200" dirty="0"/>
              <a:t>D</a:t>
            </a:r>
          </a:p>
        </p:txBody>
      </p:sp>
    </p:spTree>
    <p:extLst>
      <p:ext uri="{BB962C8B-B14F-4D97-AF65-F5344CB8AC3E}">
        <p14:creationId xmlns:p14="http://schemas.microsoft.com/office/powerpoint/2010/main" val="331500119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665079" y="371510"/>
            <a:ext cx="8184662" cy="991998"/>
          </a:xfrm>
        </p:spPr>
        <p:txBody>
          <a:bodyPr>
            <a:normAutofit/>
          </a:bodyPr>
          <a:lstStyle/>
          <a:p>
            <a:r>
              <a:rPr lang="en-US" dirty="0" smtClean="0"/>
              <a:t>Which students have multiple majors? </a:t>
            </a:r>
            <a:endParaRPr lang="en-US" dirty="0"/>
          </a:p>
        </p:txBody>
      </p:sp>
      <p:sp>
        <p:nvSpPr>
          <p:cNvPr id="19" name="Text Placeholder 2"/>
          <p:cNvSpPr txBox="1">
            <a:spLocks/>
          </p:cNvSpPr>
          <p:nvPr/>
        </p:nvSpPr>
        <p:spPr>
          <a:xfrm>
            <a:off x="1682496" y="4826242"/>
            <a:ext cx="2241042" cy="1241307"/>
          </a:xfrm>
          <a:prstGeom prst="rect">
            <a:avLst/>
          </a:prstGeom>
        </p:spPr>
        <p:txBody>
          <a:bodyPr/>
          <a:lstStyle>
            <a:lvl1pPr marL="342900" indent="-342900" algn="l" defTabSz="457200" rtl="0" eaLnBrk="1" latinLnBrk="0" hangingPunct="1">
              <a:spcBef>
                <a:spcPct val="20000"/>
              </a:spcBef>
              <a:buFont typeface="Lucida Grande"/>
              <a:buChar char="&gt;"/>
              <a:defRPr sz="2400" b="1" i="0" kern="1200" baseline="0">
                <a:solidFill>
                  <a:srgbClr val="4B2E83"/>
                </a:solidFill>
                <a:latin typeface="Open Sans"/>
                <a:ea typeface="+mn-ea"/>
                <a:cs typeface="Open Sans"/>
              </a:defRPr>
            </a:lvl1pPr>
            <a:lvl2pPr marL="742950" indent="-285750" algn="l" defTabSz="457200" rtl="0" eaLnBrk="1" latinLnBrk="0" hangingPunct="1">
              <a:spcBef>
                <a:spcPct val="20000"/>
              </a:spcBef>
              <a:buFont typeface="Arial"/>
              <a:buChar char="–"/>
              <a:defRPr sz="2000" b="1" i="0" kern="1200" baseline="0">
                <a:solidFill>
                  <a:srgbClr val="4B2E83"/>
                </a:solidFill>
                <a:latin typeface="Open Sans"/>
                <a:ea typeface="+mn-ea"/>
                <a:cs typeface="Open Sans"/>
              </a:defRPr>
            </a:lvl2pPr>
            <a:lvl3pPr marL="1143000" indent="-228600" algn="l" defTabSz="457200" rtl="0" eaLnBrk="1" latinLnBrk="0" hangingPunct="1">
              <a:spcBef>
                <a:spcPct val="20000"/>
              </a:spcBef>
              <a:buSzPct val="100000"/>
              <a:buFont typeface="Lucida Grande"/>
              <a:buChar char="&gt;"/>
              <a:defRPr sz="1800" b="1" i="0" kern="1200" baseline="0">
                <a:solidFill>
                  <a:srgbClr val="4B2E83"/>
                </a:solidFill>
                <a:latin typeface="Open Sans"/>
                <a:ea typeface="+mn-ea"/>
                <a:cs typeface="Open Sans"/>
              </a:defRPr>
            </a:lvl3pPr>
            <a:lvl4pPr marL="1600200" indent="-228600" algn="l" defTabSz="457200" rtl="0" eaLnBrk="1" latinLnBrk="0" hangingPunct="1">
              <a:spcBef>
                <a:spcPct val="20000"/>
              </a:spcBef>
              <a:buFont typeface="Arial"/>
              <a:buChar char="–"/>
              <a:defRPr sz="1600" b="1" i="0" kern="1200" baseline="0">
                <a:solidFill>
                  <a:srgbClr val="4B2E83"/>
                </a:solidFill>
                <a:latin typeface="Open Sans"/>
                <a:ea typeface="+mn-ea"/>
                <a:cs typeface="Open Sans"/>
              </a:defRPr>
            </a:lvl4pPr>
            <a:lvl5pPr marL="2057400" indent="-228600" algn="l" defTabSz="457200" rtl="0" eaLnBrk="1" latinLnBrk="0" hangingPunct="1">
              <a:spcBef>
                <a:spcPct val="20000"/>
              </a:spcBef>
              <a:buFont typeface="Lucida Grande"/>
              <a:buChar char="&gt;"/>
              <a:defRPr sz="1400" b="1" i="0" kern="1200" baseline="0">
                <a:solidFill>
                  <a:srgbClr val="4B2E83"/>
                </a:solidFill>
                <a:latin typeface="Open Sans"/>
                <a:ea typeface="+mn-ea"/>
                <a:cs typeface="Open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800" dirty="0" smtClean="0"/>
              <a:t>Find tuition category or group in which you are interested</a:t>
            </a:r>
          </a:p>
          <a:p>
            <a:endParaRPr lang="en-US" dirty="0"/>
          </a:p>
        </p:txBody>
      </p:sp>
      <p:sp>
        <p:nvSpPr>
          <p:cNvPr id="22" name="TextBox 21"/>
          <p:cNvSpPr txBox="1"/>
          <p:nvPr/>
        </p:nvSpPr>
        <p:spPr>
          <a:xfrm>
            <a:off x="180447" y="6199632"/>
            <a:ext cx="484632" cy="584775"/>
          </a:xfrm>
          <a:prstGeom prst="rect">
            <a:avLst/>
          </a:prstGeom>
          <a:noFill/>
        </p:spPr>
        <p:txBody>
          <a:bodyPr wrap="square" rtlCol="0">
            <a:spAutoFit/>
          </a:bodyPr>
          <a:lstStyle/>
          <a:p>
            <a:r>
              <a:rPr lang="en-US" sz="3200" dirty="0" smtClean="0"/>
              <a:t>E</a:t>
            </a:r>
            <a:endParaRPr lang="en-US" sz="3200" dirty="0"/>
          </a:p>
        </p:txBody>
      </p:sp>
      <p:pic>
        <p:nvPicPr>
          <p:cNvPr id="4" name="Picture 3"/>
          <p:cNvPicPr>
            <a:picLocks noChangeAspect="1"/>
          </p:cNvPicPr>
          <p:nvPr/>
        </p:nvPicPr>
        <p:blipFill>
          <a:blip r:embed="rId2"/>
          <a:stretch>
            <a:fillRect/>
          </a:stretch>
        </p:blipFill>
        <p:spPr>
          <a:xfrm>
            <a:off x="1547812" y="1584714"/>
            <a:ext cx="6048375" cy="3124200"/>
          </a:xfrm>
          <a:prstGeom prst="rect">
            <a:avLst/>
          </a:prstGeom>
        </p:spPr>
      </p:pic>
      <p:sp>
        <p:nvSpPr>
          <p:cNvPr id="10" name="Oval 9"/>
          <p:cNvSpPr/>
          <p:nvPr/>
        </p:nvSpPr>
        <p:spPr>
          <a:xfrm>
            <a:off x="4996815" y="4410962"/>
            <a:ext cx="1865376" cy="237744"/>
          </a:xfrm>
          <a:prstGeom prst="ellipse">
            <a:avLst/>
          </a:prstGeom>
          <a:noFill/>
          <a:ln w="15875">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 Placeholder 2"/>
          <p:cNvSpPr txBox="1">
            <a:spLocks/>
          </p:cNvSpPr>
          <p:nvPr/>
        </p:nvSpPr>
        <p:spPr>
          <a:xfrm>
            <a:off x="4996814" y="4826241"/>
            <a:ext cx="2464689" cy="1241307"/>
          </a:xfrm>
          <a:prstGeom prst="rect">
            <a:avLst/>
          </a:prstGeom>
        </p:spPr>
        <p:txBody>
          <a:bodyPr/>
          <a:lstStyle>
            <a:lvl1pPr marL="342900" indent="-342900" algn="l" defTabSz="457200" rtl="0" eaLnBrk="1" latinLnBrk="0" hangingPunct="1">
              <a:spcBef>
                <a:spcPct val="20000"/>
              </a:spcBef>
              <a:buFont typeface="Lucida Grande"/>
              <a:buChar char="&gt;"/>
              <a:defRPr sz="2400" b="1" i="0" kern="1200" baseline="0">
                <a:solidFill>
                  <a:srgbClr val="4B2E83"/>
                </a:solidFill>
                <a:latin typeface="Open Sans"/>
                <a:ea typeface="+mn-ea"/>
                <a:cs typeface="Open Sans"/>
              </a:defRPr>
            </a:lvl1pPr>
            <a:lvl2pPr marL="742950" indent="-285750" algn="l" defTabSz="457200" rtl="0" eaLnBrk="1" latinLnBrk="0" hangingPunct="1">
              <a:spcBef>
                <a:spcPct val="20000"/>
              </a:spcBef>
              <a:buFont typeface="Arial"/>
              <a:buChar char="–"/>
              <a:defRPr sz="2000" b="1" i="0" kern="1200" baseline="0">
                <a:solidFill>
                  <a:srgbClr val="4B2E83"/>
                </a:solidFill>
                <a:latin typeface="Open Sans"/>
                <a:ea typeface="+mn-ea"/>
                <a:cs typeface="Open Sans"/>
              </a:defRPr>
            </a:lvl2pPr>
            <a:lvl3pPr marL="1143000" indent="-228600" algn="l" defTabSz="457200" rtl="0" eaLnBrk="1" latinLnBrk="0" hangingPunct="1">
              <a:spcBef>
                <a:spcPct val="20000"/>
              </a:spcBef>
              <a:buSzPct val="100000"/>
              <a:buFont typeface="Lucida Grande"/>
              <a:buChar char="&gt;"/>
              <a:defRPr sz="1800" b="1" i="0" kern="1200" baseline="0">
                <a:solidFill>
                  <a:srgbClr val="4B2E83"/>
                </a:solidFill>
                <a:latin typeface="Open Sans"/>
                <a:ea typeface="+mn-ea"/>
                <a:cs typeface="Open Sans"/>
              </a:defRPr>
            </a:lvl3pPr>
            <a:lvl4pPr marL="1600200" indent="-228600" algn="l" defTabSz="457200" rtl="0" eaLnBrk="1" latinLnBrk="0" hangingPunct="1">
              <a:spcBef>
                <a:spcPct val="20000"/>
              </a:spcBef>
              <a:buFont typeface="Arial"/>
              <a:buChar char="–"/>
              <a:defRPr sz="1600" b="1" i="0" kern="1200" baseline="0">
                <a:solidFill>
                  <a:srgbClr val="4B2E83"/>
                </a:solidFill>
                <a:latin typeface="Open Sans"/>
                <a:ea typeface="+mn-ea"/>
                <a:cs typeface="Open Sans"/>
              </a:defRPr>
            </a:lvl4pPr>
            <a:lvl5pPr marL="2057400" indent="-228600" algn="l" defTabSz="457200" rtl="0" eaLnBrk="1" latinLnBrk="0" hangingPunct="1">
              <a:spcBef>
                <a:spcPct val="20000"/>
              </a:spcBef>
              <a:buFont typeface="Lucida Grande"/>
              <a:buChar char="&gt;"/>
              <a:defRPr sz="1400" b="1" i="0" kern="1200" baseline="0">
                <a:solidFill>
                  <a:srgbClr val="4B2E83"/>
                </a:solidFill>
                <a:latin typeface="Open Sans"/>
                <a:ea typeface="+mn-ea"/>
                <a:cs typeface="Open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800" dirty="0" smtClean="0"/>
              <a:t>Where </a:t>
            </a:r>
            <a:r>
              <a:rPr lang="en-US" sz="1800" dirty="0" err="1" smtClean="0"/>
              <a:t>MajorCount</a:t>
            </a:r>
            <a:r>
              <a:rPr lang="en-US" sz="1800" dirty="0" smtClean="0"/>
              <a:t>&gt;1, the student has multiple major enrollments in a quarter</a:t>
            </a:r>
          </a:p>
          <a:p>
            <a:pPr marL="0" indent="0">
              <a:buNone/>
            </a:pPr>
            <a:endParaRPr lang="en-US" dirty="0"/>
          </a:p>
        </p:txBody>
      </p:sp>
    </p:spTree>
    <p:extLst>
      <p:ext uri="{BB962C8B-B14F-4D97-AF65-F5344CB8AC3E}">
        <p14:creationId xmlns:p14="http://schemas.microsoft.com/office/powerpoint/2010/main" val="378070210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422763" y="1880752"/>
            <a:ext cx="8248650" cy="2352675"/>
          </a:xfrm>
          <a:prstGeom prst="rect">
            <a:avLst/>
          </a:prstGeom>
        </p:spPr>
      </p:pic>
      <p:sp>
        <p:nvSpPr>
          <p:cNvPr id="2" name="Text Placeholder 1"/>
          <p:cNvSpPr>
            <a:spLocks noGrp="1"/>
          </p:cNvSpPr>
          <p:nvPr>
            <p:ph type="body" sz="quarter" idx="10"/>
          </p:nvPr>
        </p:nvSpPr>
        <p:spPr>
          <a:xfrm>
            <a:off x="665079" y="371510"/>
            <a:ext cx="8184662" cy="991998"/>
          </a:xfrm>
        </p:spPr>
        <p:txBody>
          <a:bodyPr>
            <a:normAutofit/>
          </a:bodyPr>
          <a:lstStyle/>
          <a:p>
            <a:r>
              <a:rPr lang="en-US" dirty="0" smtClean="0"/>
              <a:t>Which curricula, majors, degrees map to more than one department? </a:t>
            </a:r>
            <a:endParaRPr lang="en-US" dirty="0"/>
          </a:p>
        </p:txBody>
      </p:sp>
      <p:sp>
        <p:nvSpPr>
          <p:cNvPr id="22" name="TextBox 21"/>
          <p:cNvSpPr txBox="1"/>
          <p:nvPr/>
        </p:nvSpPr>
        <p:spPr>
          <a:xfrm>
            <a:off x="180447" y="6199632"/>
            <a:ext cx="484632" cy="584775"/>
          </a:xfrm>
          <a:prstGeom prst="rect">
            <a:avLst/>
          </a:prstGeom>
          <a:noFill/>
        </p:spPr>
        <p:txBody>
          <a:bodyPr wrap="square" rtlCol="0">
            <a:spAutoFit/>
          </a:bodyPr>
          <a:lstStyle/>
          <a:p>
            <a:r>
              <a:rPr lang="en-US" sz="3200" dirty="0" smtClean="0"/>
              <a:t>F</a:t>
            </a:r>
            <a:endParaRPr lang="en-US" sz="3200" dirty="0"/>
          </a:p>
        </p:txBody>
      </p:sp>
      <p:sp>
        <p:nvSpPr>
          <p:cNvPr id="9" name="Oval 8"/>
          <p:cNvSpPr/>
          <p:nvPr/>
        </p:nvSpPr>
        <p:spPr>
          <a:xfrm>
            <a:off x="523347" y="3272411"/>
            <a:ext cx="1865376" cy="237744"/>
          </a:xfrm>
          <a:prstGeom prst="ellipse">
            <a:avLst/>
          </a:prstGeom>
          <a:noFill/>
          <a:ln w="15875">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Oval 11"/>
          <p:cNvSpPr/>
          <p:nvPr/>
        </p:nvSpPr>
        <p:spPr>
          <a:xfrm>
            <a:off x="6037179" y="3316990"/>
            <a:ext cx="1865376" cy="237744"/>
          </a:xfrm>
          <a:prstGeom prst="ellipse">
            <a:avLst/>
          </a:prstGeom>
          <a:noFill/>
          <a:ln w="15875">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Oval 12"/>
          <p:cNvSpPr/>
          <p:nvPr/>
        </p:nvSpPr>
        <p:spPr>
          <a:xfrm>
            <a:off x="3280263" y="3270129"/>
            <a:ext cx="1865376" cy="237744"/>
          </a:xfrm>
          <a:prstGeom prst="ellipse">
            <a:avLst/>
          </a:prstGeom>
          <a:noFill/>
          <a:ln w="15875">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805687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What is available </a:t>
            </a:r>
            <a:r>
              <a:rPr lang="en-US" i="1" dirty="0" smtClean="0"/>
              <a:t>now</a:t>
            </a:r>
            <a:r>
              <a:rPr lang="en-US" dirty="0" smtClean="0"/>
              <a:t>?</a:t>
            </a:r>
            <a:endParaRPr lang="en-US" dirty="0"/>
          </a:p>
        </p:txBody>
      </p:sp>
      <p:sp>
        <p:nvSpPr>
          <p:cNvPr id="3" name="Text Placeholder 2"/>
          <p:cNvSpPr>
            <a:spLocks noGrp="1"/>
          </p:cNvSpPr>
          <p:nvPr>
            <p:ph type="body" sz="quarter" idx="11"/>
          </p:nvPr>
        </p:nvSpPr>
        <p:spPr/>
        <p:txBody>
          <a:bodyPr/>
          <a:lstStyle/>
          <a:p>
            <a:pPr>
              <a:buFont typeface="Wingdings" panose="05000000000000000000" pitchFamily="2" charset="2"/>
              <a:buChar char="Ø"/>
            </a:pPr>
            <a:r>
              <a:rPr lang="en-US" dirty="0" smtClean="0"/>
              <a:t>Sixteen new tables</a:t>
            </a:r>
          </a:p>
          <a:p>
            <a:pPr lvl="1">
              <a:buFont typeface="Wingdings" panose="05000000000000000000" pitchFamily="2" charset="2"/>
              <a:buChar char="Ø"/>
            </a:pPr>
            <a:r>
              <a:rPr lang="en-US" sz="2400" dirty="0" smtClean="0"/>
              <a:t>Ten required for ABB calculations</a:t>
            </a:r>
          </a:p>
          <a:p>
            <a:pPr lvl="1">
              <a:buFont typeface="Wingdings" panose="05000000000000000000" pitchFamily="2" charset="2"/>
              <a:buChar char="Ø"/>
            </a:pPr>
            <a:r>
              <a:rPr lang="en-US" sz="2400" dirty="0" smtClean="0"/>
              <a:t>One additional table will facilitate projections</a:t>
            </a:r>
          </a:p>
          <a:p>
            <a:pPr marL="457200" lvl="1" indent="0">
              <a:buNone/>
            </a:pPr>
            <a:endParaRPr lang="en-US" sz="2400" dirty="0" smtClean="0"/>
          </a:p>
          <a:p>
            <a:pPr>
              <a:buFont typeface="Wingdings" panose="05000000000000000000" pitchFamily="2" charset="2"/>
              <a:buChar char="Ø"/>
            </a:pPr>
            <a:r>
              <a:rPr lang="en-US" dirty="0" smtClean="0"/>
              <a:t>Detailed information can be found </a:t>
            </a:r>
            <a:r>
              <a:rPr lang="en-US" dirty="0" smtClean="0">
                <a:hlinkClick r:id="rId2"/>
              </a:rPr>
              <a:t>here</a:t>
            </a:r>
            <a:endParaRPr lang="en-US" dirty="0" smtClean="0"/>
          </a:p>
          <a:p>
            <a:endParaRPr lang="en-US" dirty="0"/>
          </a:p>
        </p:txBody>
      </p:sp>
    </p:spTree>
    <p:extLst>
      <p:ext uri="{BB962C8B-B14F-4D97-AF65-F5344CB8AC3E}">
        <p14:creationId xmlns:p14="http://schemas.microsoft.com/office/powerpoint/2010/main" val="122304435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671757" y="978408"/>
            <a:ext cx="6972300" cy="2720601"/>
          </a:xfrm>
        </p:spPr>
        <p:txBody>
          <a:bodyPr>
            <a:normAutofit/>
          </a:bodyPr>
          <a:lstStyle/>
          <a:p>
            <a:r>
              <a:rPr lang="en-US" sz="3600" dirty="0" smtClean="0"/>
              <a:t>What questions do you have?</a:t>
            </a:r>
            <a:endParaRPr lang="en-US" sz="3600" dirty="0"/>
          </a:p>
        </p:txBody>
      </p:sp>
    </p:spTree>
    <p:extLst>
      <p:ext uri="{BB962C8B-B14F-4D97-AF65-F5344CB8AC3E}">
        <p14:creationId xmlns:p14="http://schemas.microsoft.com/office/powerpoint/2010/main" val="15057370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There are three basic sets of calculations required for tuition in ABB</a:t>
            </a:r>
            <a:endParaRPr lang="en-US" dirty="0"/>
          </a:p>
        </p:txBody>
      </p:sp>
      <p:sp>
        <p:nvSpPr>
          <p:cNvPr id="3" name="Text Placeholder 2"/>
          <p:cNvSpPr>
            <a:spLocks noGrp="1"/>
          </p:cNvSpPr>
          <p:nvPr>
            <p:ph type="body" sz="quarter" idx="11"/>
          </p:nvPr>
        </p:nvSpPr>
        <p:spPr>
          <a:xfrm>
            <a:off x="659305" y="1736725"/>
            <a:ext cx="8196210" cy="695579"/>
          </a:xfrm>
        </p:spPr>
        <p:txBody>
          <a:bodyPr/>
          <a:lstStyle/>
          <a:p>
            <a:pPr>
              <a:buFont typeface="Wingdings" panose="05000000000000000000" pitchFamily="2" charset="2"/>
              <a:buChar char="Ø"/>
            </a:pPr>
            <a:r>
              <a:rPr lang="en-US" dirty="0" smtClean="0"/>
              <a:t>Calculation of net operating fee revenue pools for each tuition group</a:t>
            </a:r>
            <a:endParaRPr lang="en-US" dirty="0"/>
          </a:p>
        </p:txBody>
      </p:sp>
      <p:sp>
        <p:nvSpPr>
          <p:cNvPr id="4" name="Text Placeholder 2"/>
          <p:cNvSpPr txBox="1">
            <a:spLocks/>
          </p:cNvSpPr>
          <p:nvPr/>
        </p:nvSpPr>
        <p:spPr>
          <a:xfrm>
            <a:off x="659305" y="2805521"/>
            <a:ext cx="8196210" cy="963803"/>
          </a:xfrm>
          <a:prstGeom prst="rect">
            <a:avLst/>
          </a:prstGeom>
        </p:spPr>
        <p:txBody>
          <a:bodyPr/>
          <a:lstStyle>
            <a:lvl1pPr marL="342900" indent="-342900" algn="l" defTabSz="457200" rtl="0" eaLnBrk="1" latinLnBrk="0" hangingPunct="1">
              <a:spcBef>
                <a:spcPct val="20000"/>
              </a:spcBef>
              <a:buFont typeface="Lucida Grande"/>
              <a:buChar char="&gt;"/>
              <a:defRPr sz="2400" b="1" i="0" kern="1200" baseline="0">
                <a:solidFill>
                  <a:srgbClr val="4B2E83"/>
                </a:solidFill>
                <a:latin typeface="Open Sans"/>
                <a:ea typeface="+mn-ea"/>
                <a:cs typeface="Open Sans"/>
              </a:defRPr>
            </a:lvl1pPr>
            <a:lvl2pPr marL="742950" indent="-285750" algn="l" defTabSz="457200" rtl="0" eaLnBrk="1" latinLnBrk="0" hangingPunct="1">
              <a:spcBef>
                <a:spcPct val="20000"/>
              </a:spcBef>
              <a:buFont typeface="Arial"/>
              <a:buChar char="–"/>
              <a:defRPr sz="2000" b="1" i="0" kern="1200" baseline="0">
                <a:solidFill>
                  <a:srgbClr val="4B2E83"/>
                </a:solidFill>
                <a:latin typeface="Open Sans"/>
                <a:ea typeface="+mn-ea"/>
                <a:cs typeface="Open Sans"/>
              </a:defRPr>
            </a:lvl2pPr>
            <a:lvl3pPr marL="1143000" indent="-228600" algn="l" defTabSz="457200" rtl="0" eaLnBrk="1" latinLnBrk="0" hangingPunct="1">
              <a:spcBef>
                <a:spcPct val="20000"/>
              </a:spcBef>
              <a:buSzPct val="100000"/>
              <a:buFont typeface="Lucida Grande"/>
              <a:buChar char="&gt;"/>
              <a:defRPr sz="1800" b="1" i="0" kern="1200" baseline="0">
                <a:solidFill>
                  <a:srgbClr val="4B2E83"/>
                </a:solidFill>
                <a:latin typeface="Open Sans"/>
                <a:ea typeface="+mn-ea"/>
                <a:cs typeface="Open Sans"/>
              </a:defRPr>
            </a:lvl3pPr>
            <a:lvl4pPr marL="1600200" indent="-228600" algn="l" defTabSz="457200" rtl="0" eaLnBrk="1" latinLnBrk="0" hangingPunct="1">
              <a:spcBef>
                <a:spcPct val="20000"/>
              </a:spcBef>
              <a:buFont typeface="Arial"/>
              <a:buChar char="–"/>
              <a:defRPr sz="1600" b="1" i="0" kern="1200" baseline="0">
                <a:solidFill>
                  <a:srgbClr val="4B2E83"/>
                </a:solidFill>
                <a:latin typeface="Open Sans"/>
                <a:ea typeface="+mn-ea"/>
                <a:cs typeface="Open Sans"/>
              </a:defRPr>
            </a:lvl4pPr>
            <a:lvl5pPr marL="2057400" indent="-228600" algn="l" defTabSz="457200" rtl="0" eaLnBrk="1" latinLnBrk="0" hangingPunct="1">
              <a:spcBef>
                <a:spcPct val="20000"/>
              </a:spcBef>
              <a:buFont typeface="Lucida Grande"/>
              <a:buChar char="&gt;"/>
              <a:defRPr sz="1400" b="1" i="0" kern="1200" baseline="0">
                <a:solidFill>
                  <a:srgbClr val="4B2E83"/>
                </a:solidFill>
                <a:latin typeface="Open Sans"/>
                <a:ea typeface="+mn-ea"/>
                <a:cs typeface="Open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Font typeface="Wingdings" panose="05000000000000000000" pitchFamily="2" charset="2"/>
              <a:buChar char="Ø"/>
            </a:pPr>
            <a:r>
              <a:rPr lang="en-US" dirty="0" smtClean="0"/>
              <a:t>Calculation of the distribution of each tuition group’s revenue pool to each school/college</a:t>
            </a:r>
          </a:p>
        </p:txBody>
      </p:sp>
      <p:sp>
        <p:nvSpPr>
          <p:cNvPr id="5" name="Text Placeholder 2"/>
          <p:cNvSpPr txBox="1">
            <a:spLocks/>
          </p:cNvSpPr>
          <p:nvPr/>
        </p:nvSpPr>
        <p:spPr>
          <a:xfrm>
            <a:off x="659305" y="3864229"/>
            <a:ext cx="8196210" cy="1650091"/>
          </a:xfrm>
          <a:prstGeom prst="rect">
            <a:avLst/>
          </a:prstGeom>
        </p:spPr>
        <p:txBody>
          <a:bodyPr/>
          <a:lstStyle>
            <a:lvl1pPr marL="342900" indent="-342900" algn="l" defTabSz="457200" rtl="0" eaLnBrk="1" latinLnBrk="0" hangingPunct="1">
              <a:spcBef>
                <a:spcPct val="20000"/>
              </a:spcBef>
              <a:buFont typeface="Lucida Grande"/>
              <a:buChar char="&gt;"/>
              <a:defRPr sz="2400" b="1" i="0" kern="1200" baseline="0">
                <a:solidFill>
                  <a:srgbClr val="4B2E83"/>
                </a:solidFill>
                <a:latin typeface="Open Sans"/>
                <a:ea typeface="+mn-ea"/>
                <a:cs typeface="Open Sans"/>
              </a:defRPr>
            </a:lvl1pPr>
            <a:lvl2pPr marL="742950" indent="-285750" algn="l" defTabSz="457200" rtl="0" eaLnBrk="1" latinLnBrk="0" hangingPunct="1">
              <a:spcBef>
                <a:spcPct val="20000"/>
              </a:spcBef>
              <a:buFont typeface="Arial"/>
              <a:buChar char="–"/>
              <a:defRPr sz="2000" b="1" i="0" kern="1200" baseline="0">
                <a:solidFill>
                  <a:srgbClr val="4B2E83"/>
                </a:solidFill>
                <a:latin typeface="Open Sans"/>
                <a:ea typeface="+mn-ea"/>
                <a:cs typeface="Open Sans"/>
              </a:defRPr>
            </a:lvl2pPr>
            <a:lvl3pPr marL="1143000" indent="-228600" algn="l" defTabSz="457200" rtl="0" eaLnBrk="1" latinLnBrk="0" hangingPunct="1">
              <a:spcBef>
                <a:spcPct val="20000"/>
              </a:spcBef>
              <a:buSzPct val="100000"/>
              <a:buFont typeface="Lucida Grande"/>
              <a:buChar char="&gt;"/>
              <a:defRPr sz="1800" b="1" i="0" kern="1200" baseline="0">
                <a:solidFill>
                  <a:srgbClr val="4B2E83"/>
                </a:solidFill>
                <a:latin typeface="Open Sans"/>
                <a:ea typeface="+mn-ea"/>
                <a:cs typeface="Open Sans"/>
              </a:defRPr>
            </a:lvl3pPr>
            <a:lvl4pPr marL="1600200" indent="-228600" algn="l" defTabSz="457200" rtl="0" eaLnBrk="1" latinLnBrk="0" hangingPunct="1">
              <a:spcBef>
                <a:spcPct val="20000"/>
              </a:spcBef>
              <a:buFont typeface="Arial"/>
              <a:buChar char="–"/>
              <a:defRPr sz="1600" b="1" i="0" kern="1200" baseline="0">
                <a:solidFill>
                  <a:srgbClr val="4B2E83"/>
                </a:solidFill>
                <a:latin typeface="Open Sans"/>
                <a:ea typeface="+mn-ea"/>
                <a:cs typeface="Open Sans"/>
              </a:defRPr>
            </a:lvl4pPr>
            <a:lvl5pPr marL="2057400" indent="-228600" algn="l" defTabSz="457200" rtl="0" eaLnBrk="1" latinLnBrk="0" hangingPunct="1">
              <a:spcBef>
                <a:spcPct val="20000"/>
              </a:spcBef>
              <a:buFont typeface="Lucida Grande"/>
              <a:buChar char="&gt;"/>
              <a:defRPr sz="1400" b="1" i="0" kern="1200" baseline="0">
                <a:solidFill>
                  <a:srgbClr val="4B2E83"/>
                </a:solidFill>
                <a:latin typeface="Open Sans"/>
                <a:ea typeface="+mn-ea"/>
                <a:cs typeface="Open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Font typeface="Wingdings" panose="05000000000000000000" pitchFamily="2" charset="2"/>
              <a:buChar char="Ø"/>
            </a:pPr>
            <a:r>
              <a:rPr lang="en-US" dirty="0" smtClean="0"/>
              <a:t>Projections for future years</a:t>
            </a:r>
          </a:p>
          <a:p>
            <a:pPr marL="0" indent="0">
              <a:buFont typeface="Lucida Grande"/>
              <a:buNone/>
            </a:pPr>
            <a:endParaRPr lang="en-US" dirty="0"/>
          </a:p>
        </p:txBody>
      </p:sp>
    </p:spTree>
    <p:extLst>
      <p:ext uri="{BB962C8B-B14F-4D97-AF65-F5344CB8AC3E}">
        <p14:creationId xmlns:p14="http://schemas.microsoft.com/office/powerpoint/2010/main" val="317554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671757" y="978408"/>
            <a:ext cx="6972300" cy="2720601"/>
          </a:xfrm>
        </p:spPr>
        <p:txBody>
          <a:bodyPr>
            <a:normAutofit/>
          </a:bodyPr>
          <a:lstStyle/>
          <a:p>
            <a:r>
              <a:rPr lang="en-US" sz="3600" dirty="0" smtClean="0"/>
              <a:t>Calculating Net Operating Fee Revenue Pools by Tuition Group</a:t>
            </a:r>
            <a:endParaRPr lang="en-US" sz="3600" dirty="0"/>
          </a:p>
        </p:txBody>
      </p:sp>
    </p:spTree>
    <p:extLst>
      <p:ext uri="{BB962C8B-B14F-4D97-AF65-F5344CB8AC3E}">
        <p14:creationId xmlns:p14="http://schemas.microsoft.com/office/powerpoint/2010/main" val="27134418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One preliminary detail: tuition codes, categories, groups</a:t>
            </a:r>
            <a:endParaRPr lang="en-US" dirty="0"/>
          </a:p>
        </p:txBody>
      </p:sp>
      <p:sp>
        <p:nvSpPr>
          <p:cNvPr id="3" name="Text Placeholder 2"/>
          <p:cNvSpPr>
            <a:spLocks noGrp="1"/>
          </p:cNvSpPr>
          <p:nvPr>
            <p:ph type="body" sz="quarter" idx="11"/>
          </p:nvPr>
        </p:nvSpPr>
        <p:spPr>
          <a:xfrm>
            <a:off x="659305" y="1736725"/>
            <a:ext cx="8196210" cy="521843"/>
          </a:xfrm>
        </p:spPr>
        <p:txBody>
          <a:bodyPr/>
          <a:lstStyle/>
          <a:p>
            <a:pPr marL="0" indent="0">
              <a:buNone/>
            </a:pPr>
            <a:r>
              <a:rPr lang="en-US" dirty="0" smtClean="0"/>
              <a:t>Detail is in </a:t>
            </a:r>
            <a:r>
              <a:rPr lang="en-US" dirty="0" err="1" smtClean="0"/>
              <a:t>OPB_TuitionCodeCategoryGroup</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666666777"/>
              </p:ext>
            </p:extLst>
          </p:nvPr>
        </p:nvGraphicFramePr>
        <p:xfrm>
          <a:off x="546354" y="2644549"/>
          <a:ext cx="7886700" cy="2791362"/>
        </p:xfrm>
        <a:graphic>
          <a:graphicData uri="http://schemas.openxmlformats.org/drawingml/2006/table">
            <a:tbl>
              <a:tblPr>
                <a:tableStyleId>{5C22544A-7EE6-4342-B048-85BDC9FD1C3A}</a:tableStyleId>
              </a:tblPr>
              <a:tblGrid>
                <a:gridCol w="416255">
                  <a:extLst>
                    <a:ext uri="{9D8B030D-6E8A-4147-A177-3AD203B41FA5}">
                      <a16:colId xmlns:a16="http://schemas.microsoft.com/office/drawing/2014/main" val="2784181465"/>
                    </a:ext>
                  </a:extLst>
                </a:gridCol>
                <a:gridCol w="363116">
                  <a:extLst>
                    <a:ext uri="{9D8B030D-6E8A-4147-A177-3AD203B41FA5}">
                      <a16:colId xmlns:a16="http://schemas.microsoft.com/office/drawing/2014/main" val="1226600352"/>
                    </a:ext>
                  </a:extLst>
                </a:gridCol>
                <a:gridCol w="3500526">
                  <a:extLst>
                    <a:ext uri="{9D8B030D-6E8A-4147-A177-3AD203B41FA5}">
                      <a16:colId xmlns:a16="http://schemas.microsoft.com/office/drawing/2014/main" val="2020478337"/>
                    </a:ext>
                  </a:extLst>
                </a:gridCol>
                <a:gridCol w="1904144">
                  <a:extLst>
                    <a:ext uri="{9D8B030D-6E8A-4147-A177-3AD203B41FA5}">
                      <a16:colId xmlns:a16="http://schemas.microsoft.com/office/drawing/2014/main" val="2072992114"/>
                    </a:ext>
                  </a:extLst>
                </a:gridCol>
                <a:gridCol w="604455">
                  <a:extLst>
                    <a:ext uri="{9D8B030D-6E8A-4147-A177-3AD203B41FA5}">
                      <a16:colId xmlns:a16="http://schemas.microsoft.com/office/drawing/2014/main" val="3453471828"/>
                    </a:ext>
                  </a:extLst>
                </a:gridCol>
                <a:gridCol w="1098204">
                  <a:extLst>
                    <a:ext uri="{9D8B030D-6E8A-4147-A177-3AD203B41FA5}">
                      <a16:colId xmlns:a16="http://schemas.microsoft.com/office/drawing/2014/main" val="2679330744"/>
                    </a:ext>
                  </a:extLst>
                </a:gridCol>
              </a:tblGrid>
              <a:tr h="398766">
                <a:tc>
                  <a:txBody>
                    <a:bodyPr/>
                    <a:lstStyle/>
                    <a:p>
                      <a:pPr algn="ctr" fontAlgn="ctr"/>
                      <a:r>
                        <a:rPr lang="en-US" sz="800" u="none" strike="noStrike">
                          <a:effectLst/>
                        </a:rPr>
                        <a:t>Tuition Campus</a:t>
                      </a:r>
                      <a:endParaRPr lang="en-US" sz="800" b="1" i="0" u="none" strike="noStrike">
                        <a:solidFill>
                          <a:srgbClr val="000000"/>
                        </a:solidFill>
                        <a:effectLst/>
                        <a:latin typeface="Calibri" panose="020F0502020204030204" pitchFamily="34" charset="0"/>
                      </a:endParaRPr>
                    </a:p>
                  </a:txBody>
                  <a:tcPr marL="6646" marR="6646" marT="6646" marB="0" anchor="ctr"/>
                </a:tc>
                <a:tc>
                  <a:txBody>
                    <a:bodyPr/>
                    <a:lstStyle/>
                    <a:p>
                      <a:pPr algn="ctr" fontAlgn="ctr"/>
                      <a:r>
                        <a:rPr lang="en-US" sz="800" u="none" strike="noStrike">
                          <a:effectLst/>
                        </a:rPr>
                        <a:t>Tuition Code</a:t>
                      </a:r>
                      <a:endParaRPr lang="en-US" sz="800" b="1" i="0" u="none" strike="noStrike">
                        <a:solidFill>
                          <a:srgbClr val="000000"/>
                        </a:solidFill>
                        <a:effectLst/>
                        <a:latin typeface="Calibri" panose="020F0502020204030204" pitchFamily="34" charset="0"/>
                      </a:endParaRPr>
                    </a:p>
                  </a:txBody>
                  <a:tcPr marL="6646" marR="6646" marT="6646" marB="0" anchor="ctr"/>
                </a:tc>
                <a:tc>
                  <a:txBody>
                    <a:bodyPr/>
                    <a:lstStyle/>
                    <a:p>
                      <a:pPr algn="ctr" fontAlgn="ctr"/>
                      <a:r>
                        <a:rPr lang="en-US" sz="800" u="none" strike="noStrike">
                          <a:effectLst/>
                        </a:rPr>
                        <a:t>Tuition Code Name</a:t>
                      </a:r>
                      <a:endParaRPr lang="en-US" sz="800" b="1" i="0" u="none" strike="noStrike">
                        <a:solidFill>
                          <a:srgbClr val="000000"/>
                        </a:solidFill>
                        <a:effectLst/>
                        <a:latin typeface="Calibri" panose="020F0502020204030204" pitchFamily="34" charset="0"/>
                      </a:endParaRPr>
                    </a:p>
                  </a:txBody>
                  <a:tcPr marL="6646" marR="6646" marT="6646" marB="0" anchor="ctr"/>
                </a:tc>
                <a:tc>
                  <a:txBody>
                    <a:bodyPr/>
                    <a:lstStyle/>
                    <a:p>
                      <a:pPr algn="ctr" fontAlgn="ctr"/>
                      <a:r>
                        <a:rPr lang="en-US" sz="800" u="none" strike="noStrike">
                          <a:effectLst/>
                        </a:rPr>
                        <a:t>Tuition Category Name</a:t>
                      </a:r>
                      <a:endParaRPr lang="en-US" sz="800" b="1" i="0" u="none" strike="noStrike">
                        <a:solidFill>
                          <a:srgbClr val="000000"/>
                        </a:solidFill>
                        <a:effectLst/>
                        <a:latin typeface="Calibri" panose="020F0502020204030204" pitchFamily="34" charset="0"/>
                      </a:endParaRPr>
                    </a:p>
                  </a:txBody>
                  <a:tcPr marL="6646" marR="6646" marT="6646" marB="0" anchor="ctr"/>
                </a:tc>
                <a:tc>
                  <a:txBody>
                    <a:bodyPr/>
                    <a:lstStyle/>
                    <a:p>
                      <a:pPr algn="ctr" fontAlgn="ctr"/>
                      <a:r>
                        <a:rPr lang="en-US" sz="800" u="none" strike="noStrike">
                          <a:effectLst/>
                        </a:rPr>
                        <a:t>Tuition Residency Name</a:t>
                      </a:r>
                      <a:endParaRPr lang="en-US" sz="800" b="1" i="0" u="none" strike="noStrike">
                        <a:solidFill>
                          <a:srgbClr val="000000"/>
                        </a:solidFill>
                        <a:effectLst/>
                        <a:latin typeface="Calibri" panose="020F0502020204030204" pitchFamily="34" charset="0"/>
                      </a:endParaRPr>
                    </a:p>
                  </a:txBody>
                  <a:tcPr marL="6646" marR="6646" marT="6646" marB="0" anchor="ctr"/>
                </a:tc>
                <a:tc>
                  <a:txBody>
                    <a:bodyPr/>
                    <a:lstStyle/>
                    <a:p>
                      <a:pPr algn="ctr" fontAlgn="ctr"/>
                      <a:r>
                        <a:rPr lang="en-US" sz="800" u="none" strike="noStrike">
                          <a:effectLst/>
                        </a:rPr>
                        <a:t>Tuition Group Name</a:t>
                      </a:r>
                      <a:endParaRPr lang="en-US" sz="800" b="1" i="0" u="none" strike="noStrike">
                        <a:solidFill>
                          <a:srgbClr val="000000"/>
                        </a:solidFill>
                        <a:effectLst/>
                        <a:latin typeface="Calibri" panose="020F0502020204030204" pitchFamily="34" charset="0"/>
                      </a:endParaRPr>
                    </a:p>
                  </a:txBody>
                  <a:tcPr marL="6646" marR="6646" marT="6646" marB="0" anchor="ctr"/>
                </a:tc>
                <a:extLst>
                  <a:ext uri="{0D108BD9-81ED-4DB2-BD59-A6C34878D82A}">
                    <a16:rowId xmlns:a16="http://schemas.microsoft.com/office/drawing/2014/main" val="3110911699"/>
                  </a:ext>
                </a:extLst>
              </a:tr>
              <a:tr h="132922">
                <a:tc>
                  <a:txBody>
                    <a:bodyPr/>
                    <a:lstStyle/>
                    <a:p>
                      <a:pPr algn="r" fontAlgn="b"/>
                      <a:r>
                        <a:rPr lang="en-US" sz="800" u="none" strike="noStrike">
                          <a:effectLst/>
                        </a:rPr>
                        <a:t>0</a:t>
                      </a:r>
                      <a:endParaRPr lang="en-US" sz="800" b="0" i="0" u="none" strike="noStrike">
                        <a:solidFill>
                          <a:srgbClr val="000000"/>
                        </a:solidFill>
                        <a:effectLst/>
                        <a:latin typeface="Calibri" panose="020F0502020204030204" pitchFamily="34" charset="0"/>
                      </a:endParaRPr>
                    </a:p>
                  </a:txBody>
                  <a:tcPr marL="6646" marR="6646" marT="6646" marB="0" anchor="b"/>
                </a:tc>
                <a:tc>
                  <a:txBody>
                    <a:bodyPr/>
                    <a:lstStyle/>
                    <a:p>
                      <a:pPr algn="r" fontAlgn="b"/>
                      <a:r>
                        <a:rPr lang="en-US" sz="800" u="none" strike="noStrike">
                          <a:effectLst/>
                        </a:rPr>
                        <a:t>100</a:t>
                      </a:r>
                      <a:endParaRPr lang="en-US" sz="800" b="0" i="0" u="none" strike="noStrike">
                        <a:solidFill>
                          <a:srgbClr val="000000"/>
                        </a:solidFill>
                        <a:effectLst/>
                        <a:latin typeface="Calibri" panose="020F0502020204030204" pitchFamily="34" charset="0"/>
                      </a:endParaRPr>
                    </a:p>
                  </a:txBody>
                  <a:tcPr marL="6646" marR="6646" marT="6646" marB="0" anchor="b"/>
                </a:tc>
                <a:tc>
                  <a:txBody>
                    <a:bodyPr/>
                    <a:lstStyle/>
                    <a:p>
                      <a:pPr algn="l" fontAlgn="b"/>
                      <a:r>
                        <a:rPr lang="en-US" sz="800" u="none" strike="noStrike">
                          <a:effectLst/>
                        </a:rPr>
                        <a:t>Seattle, Resident, Undergraduate</a:t>
                      </a:r>
                      <a:endParaRPr lang="en-US" sz="800" b="0" i="0" u="none" strike="noStrike">
                        <a:solidFill>
                          <a:srgbClr val="000000"/>
                        </a:solidFill>
                        <a:effectLst/>
                        <a:latin typeface="Calibri" panose="020F0502020204030204" pitchFamily="34" charset="0"/>
                      </a:endParaRPr>
                    </a:p>
                  </a:txBody>
                  <a:tcPr marL="6646" marR="6646" marT="6646" marB="0" anchor="b"/>
                </a:tc>
                <a:tc>
                  <a:txBody>
                    <a:bodyPr/>
                    <a:lstStyle/>
                    <a:p>
                      <a:pPr algn="l" fontAlgn="b"/>
                      <a:r>
                        <a:rPr lang="en-US" sz="800" u="none" strike="noStrike">
                          <a:effectLst/>
                        </a:rPr>
                        <a:t>Undergraduate</a:t>
                      </a:r>
                      <a:endParaRPr lang="en-US" sz="800" b="0" i="0" u="none" strike="noStrike">
                        <a:solidFill>
                          <a:srgbClr val="000000"/>
                        </a:solidFill>
                        <a:effectLst/>
                        <a:latin typeface="Calibri" panose="020F0502020204030204" pitchFamily="34" charset="0"/>
                      </a:endParaRPr>
                    </a:p>
                  </a:txBody>
                  <a:tcPr marL="6646" marR="6646" marT="6646" marB="0" anchor="b"/>
                </a:tc>
                <a:tc>
                  <a:txBody>
                    <a:bodyPr/>
                    <a:lstStyle/>
                    <a:p>
                      <a:pPr algn="l" fontAlgn="b"/>
                      <a:r>
                        <a:rPr lang="en-US" sz="800" u="none" strike="noStrike">
                          <a:effectLst/>
                        </a:rPr>
                        <a:t>Resident</a:t>
                      </a:r>
                      <a:endParaRPr lang="en-US" sz="800" b="0" i="0" u="none" strike="noStrike">
                        <a:solidFill>
                          <a:srgbClr val="000000"/>
                        </a:solidFill>
                        <a:effectLst/>
                        <a:latin typeface="Calibri" panose="020F0502020204030204" pitchFamily="34" charset="0"/>
                      </a:endParaRPr>
                    </a:p>
                  </a:txBody>
                  <a:tcPr marL="6646" marR="6646" marT="6646" marB="0" anchor="b"/>
                </a:tc>
                <a:tc>
                  <a:txBody>
                    <a:bodyPr/>
                    <a:lstStyle/>
                    <a:p>
                      <a:pPr algn="l" fontAlgn="b"/>
                      <a:r>
                        <a:rPr lang="en-US" sz="800" u="none" strike="noStrike">
                          <a:effectLst/>
                        </a:rPr>
                        <a:t>Undergraduate</a:t>
                      </a:r>
                      <a:endParaRPr lang="en-US" sz="800" b="0" i="0" u="none" strike="noStrike">
                        <a:solidFill>
                          <a:srgbClr val="000000"/>
                        </a:solidFill>
                        <a:effectLst/>
                        <a:latin typeface="Calibri" panose="020F0502020204030204" pitchFamily="34" charset="0"/>
                      </a:endParaRPr>
                    </a:p>
                  </a:txBody>
                  <a:tcPr marL="6646" marR="6646" marT="6646" marB="0" anchor="b"/>
                </a:tc>
                <a:extLst>
                  <a:ext uri="{0D108BD9-81ED-4DB2-BD59-A6C34878D82A}">
                    <a16:rowId xmlns:a16="http://schemas.microsoft.com/office/drawing/2014/main" val="2630351620"/>
                  </a:ext>
                </a:extLst>
              </a:tr>
              <a:tr h="132922">
                <a:tc>
                  <a:txBody>
                    <a:bodyPr/>
                    <a:lstStyle/>
                    <a:p>
                      <a:pPr algn="r" fontAlgn="b"/>
                      <a:r>
                        <a:rPr lang="en-US" sz="800" u="none" strike="noStrike">
                          <a:effectLst/>
                        </a:rPr>
                        <a:t>0</a:t>
                      </a:r>
                      <a:endParaRPr lang="en-US" sz="800" b="0" i="0" u="none" strike="noStrike">
                        <a:solidFill>
                          <a:srgbClr val="000000"/>
                        </a:solidFill>
                        <a:effectLst/>
                        <a:latin typeface="Calibri" panose="020F0502020204030204" pitchFamily="34" charset="0"/>
                      </a:endParaRPr>
                    </a:p>
                  </a:txBody>
                  <a:tcPr marL="6646" marR="6646" marT="6646" marB="0" anchor="b"/>
                </a:tc>
                <a:tc>
                  <a:txBody>
                    <a:bodyPr/>
                    <a:lstStyle/>
                    <a:p>
                      <a:pPr algn="r" fontAlgn="b"/>
                      <a:r>
                        <a:rPr lang="en-US" sz="800" u="none" strike="noStrike">
                          <a:effectLst/>
                        </a:rPr>
                        <a:t>101</a:t>
                      </a:r>
                      <a:endParaRPr lang="en-US" sz="800" b="0" i="0" u="none" strike="noStrike">
                        <a:solidFill>
                          <a:srgbClr val="000000"/>
                        </a:solidFill>
                        <a:effectLst/>
                        <a:latin typeface="Calibri" panose="020F0502020204030204" pitchFamily="34" charset="0"/>
                      </a:endParaRPr>
                    </a:p>
                  </a:txBody>
                  <a:tcPr marL="6646" marR="6646" marT="6646" marB="0" anchor="b"/>
                </a:tc>
                <a:tc>
                  <a:txBody>
                    <a:bodyPr/>
                    <a:lstStyle/>
                    <a:p>
                      <a:pPr algn="l" fontAlgn="b"/>
                      <a:r>
                        <a:rPr lang="en-US" sz="800" u="none" strike="noStrike">
                          <a:effectLst/>
                        </a:rPr>
                        <a:t>Seattle, Nonresident, Undergraduate</a:t>
                      </a:r>
                      <a:endParaRPr lang="en-US" sz="800" b="0" i="0" u="none" strike="noStrike">
                        <a:solidFill>
                          <a:srgbClr val="000000"/>
                        </a:solidFill>
                        <a:effectLst/>
                        <a:latin typeface="Calibri" panose="020F0502020204030204" pitchFamily="34" charset="0"/>
                      </a:endParaRPr>
                    </a:p>
                  </a:txBody>
                  <a:tcPr marL="6646" marR="6646" marT="6646" marB="0" anchor="b"/>
                </a:tc>
                <a:tc>
                  <a:txBody>
                    <a:bodyPr/>
                    <a:lstStyle/>
                    <a:p>
                      <a:pPr algn="l" fontAlgn="b"/>
                      <a:r>
                        <a:rPr lang="en-US" sz="800" u="none" strike="noStrike">
                          <a:effectLst/>
                        </a:rPr>
                        <a:t>Undergraduate</a:t>
                      </a:r>
                      <a:endParaRPr lang="en-US" sz="800" b="0" i="0" u="none" strike="noStrike">
                        <a:solidFill>
                          <a:srgbClr val="000000"/>
                        </a:solidFill>
                        <a:effectLst/>
                        <a:latin typeface="Calibri" panose="020F0502020204030204" pitchFamily="34" charset="0"/>
                      </a:endParaRPr>
                    </a:p>
                  </a:txBody>
                  <a:tcPr marL="6646" marR="6646" marT="6646" marB="0" anchor="b"/>
                </a:tc>
                <a:tc>
                  <a:txBody>
                    <a:bodyPr/>
                    <a:lstStyle/>
                    <a:p>
                      <a:pPr algn="l" fontAlgn="b"/>
                      <a:r>
                        <a:rPr lang="en-US" sz="800" u="none" strike="noStrike">
                          <a:effectLst/>
                        </a:rPr>
                        <a:t>Nonresident</a:t>
                      </a:r>
                      <a:endParaRPr lang="en-US" sz="800" b="0" i="0" u="none" strike="noStrike">
                        <a:solidFill>
                          <a:srgbClr val="000000"/>
                        </a:solidFill>
                        <a:effectLst/>
                        <a:latin typeface="Calibri" panose="020F0502020204030204" pitchFamily="34" charset="0"/>
                      </a:endParaRPr>
                    </a:p>
                  </a:txBody>
                  <a:tcPr marL="6646" marR="6646" marT="6646" marB="0" anchor="b"/>
                </a:tc>
                <a:tc>
                  <a:txBody>
                    <a:bodyPr/>
                    <a:lstStyle/>
                    <a:p>
                      <a:pPr algn="l" fontAlgn="b"/>
                      <a:r>
                        <a:rPr lang="en-US" sz="800" u="none" strike="noStrike">
                          <a:effectLst/>
                        </a:rPr>
                        <a:t>Undergraduate</a:t>
                      </a:r>
                      <a:endParaRPr lang="en-US" sz="800" b="0" i="0" u="none" strike="noStrike">
                        <a:solidFill>
                          <a:srgbClr val="000000"/>
                        </a:solidFill>
                        <a:effectLst/>
                        <a:latin typeface="Calibri" panose="020F0502020204030204" pitchFamily="34" charset="0"/>
                      </a:endParaRPr>
                    </a:p>
                  </a:txBody>
                  <a:tcPr marL="6646" marR="6646" marT="6646" marB="0" anchor="b"/>
                </a:tc>
                <a:extLst>
                  <a:ext uri="{0D108BD9-81ED-4DB2-BD59-A6C34878D82A}">
                    <a16:rowId xmlns:a16="http://schemas.microsoft.com/office/drawing/2014/main" val="2342268669"/>
                  </a:ext>
                </a:extLst>
              </a:tr>
              <a:tr h="132922">
                <a:tc>
                  <a:txBody>
                    <a:bodyPr/>
                    <a:lstStyle/>
                    <a:p>
                      <a:pPr algn="r" fontAlgn="b"/>
                      <a:r>
                        <a:rPr lang="en-US" sz="800" u="none" strike="noStrike">
                          <a:effectLst/>
                        </a:rPr>
                        <a:t>0</a:t>
                      </a:r>
                      <a:endParaRPr lang="en-US" sz="800" b="0" i="0" u="none" strike="noStrike">
                        <a:solidFill>
                          <a:srgbClr val="000000"/>
                        </a:solidFill>
                        <a:effectLst/>
                        <a:latin typeface="Calibri" panose="020F0502020204030204" pitchFamily="34" charset="0"/>
                      </a:endParaRPr>
                    </a:p>
                  </a:txBody>
                  <a:tcPr marL="6646" marR="6646" marT="6646" marB="0" anchor="b"/>
                </a:tc>
                <a:tc>
                  <a:txBody>
                    <a:bodyPr/>
                    <a:lstStyle/>
                    <a:p>
                      <a:pPr algn="r" fontAlgn="b"/>
                      <a:r>
                        <a:rPr lang="en-US" sz="800" u="none" strike="noStrike">
                          <a:effectLst/>
                        </a:rPr>
                        <a:t>105</a:t>
                      </a:r>
                      <a:endParaRPr lang="en-US" sz="800" b="0" i="0" u="none" strike="noStrike">
                        <a:solidFill>
                          <a:srgbClr val="000000"/>
                        </a:solidFill>
                        <a:effectLst/>
                        <a:latin typeface="Calibri" panose="020F0502020204030204" pitchFamily="34" charset="0"/>
                      </a:endParaRPr>
                    </a:p>
                  </a:txBody>
                  <a:tcPr marL="6646" marR="6646" marT="6646" marB="0" anchor="b"/>
                </a:tc>
                <a:tc>
                  <a:txBody>
                    <a:bodyPr/>
                    <a:lstStyle/>
                    <a:p>
                      <a:pPr algn="l" fontAlgn="b"/>
                      <a:r>
                        <a:rPr lang="en-US" sz="800" u="none" strike="noStrike">
                          <a:effectLst/>
                        </a:rPr>
                        <a:t>Seattle, Resident, Post-baccalaureate taking only UG courses</a:t>
                      </a:r>
                      <a:endParaRPr lang="en-US" sz="800" b="0" i="0" u="none" strike="noStrike">
                        <a:solidFill>
                          <a:srgbClr val="000000"/>
                        </a:solidFill>
                        <a:effectLst/>
                        <a:latin typeface="Calibri" panose="020F0502020204030204" pitchFamily="34" charset="0"/>
                      </a:endParaRPr>
                    </a:p>
                  </a:txBody>
                  <a:tcPr marL="6646" marR="6646" marT="6646" marB="0" anchor="b"/>
                </a:tc>
                <a:tc>
                  <a:txBody>
                    <a:bodyPr/>
                    <a:lstStyle/>
                    <a:p>
                      <a:pPr algn="l" fontAlgn="b"/>
                      <a:r>
                        <a:rPr lang="en-US" sz="800" u="none" strike="noStrike">
                          <a:effectLst/>
                        </a:rPr>
                        <a:t>Undergraduate Post-Bacc / Non-Matric</a:t>
                      </a:r>
                      <a:endParaRPr lang="en-US" sz="800" b="0" i="0" u="none" strike="noStrike">
                        <a:solidFill>
                          <a:srgbClr val="000000"/>
                        </a:solidFill>
                        <a:effectLst/>
                        <a:latin typeface="Calibri" panose="020F0502020204030204" pitchFamily="34" charset="0"/>
                      </a:endParaRPr>
                    </a:p>
                  </a:txBody>
                  <a:tcPr marL="6646" marR="6646" marT="6646" marB="0" anchor="b"/>
                </a:tc>
                <a:tc>
                  <a:txBody>
                    <a:bodyPr/>
                    <a:lstStyle/>
                    <a:p>
                      <a:pPr algn="l" fontAlgn="b"/>
                      <a:r>
                        <a:rPr lang="en-US" sz="800" u="none" strike="noStrike">
                          <a:effectLst/>
                        </a:rPr>
                        <a:t>Resident</a:t>
                      </a:r>
                      <a:endParaRPr lang="en-US" sz="800" b="0" i="0" u="none" strike="noStrike">
                        <a:solidFill>
                          <a:srgbClr val="000000"/>
                        </a:solidFill>
                        <a:effectLst/>
                        <a:latin typeface="Calibri" panose="020F0502020204030204" pitchFamily="34" charset="0"/>
                      </a:endParaRPr>
                    </a:p>
                  </a:txBody>
                  <a:tcPr marL="6646" marR="6646" marT="6646" marB="0" anchor="b"/>
                </a:tc>
                <a:tc>
                  <a:txBody>
                    <a:bodyPr/>
                    <a:lstStyle/>
                    <a:p>
                      <a:pPr algn="l" fontAlgn="b"/>
                      <a:r>
                        <a:rPr lang="en-US" sz="800" u="none" strike="noStrike">
                          <a:effectLst/>
                        </a:rPr>
                        <a:t>Undergraduate</a:t>
                      </a:r>
                      <a:endParaRPr lang="en-US" sz="800" b="0" i="0" u="none" strike="noStrike">
                        <a:solidFill>
                          <a:srgbClr val="000000"/>
                        </a:solidFill>
                        <a:effectLst/>
                        <a:latin typeface="Calibri" panose="020F0502020204030204" pitchFamily="34" charset="0"/>
                      </a:endParaRPr>
                    </a:p>
                  </a:txBody>
                  <a:tcPr marL="6646" marR="6646" marT="6646" marB="0" anchor="b"/>
                </a:tc>
                <a:extLst>
                  <a:ext uri="{0D108BD9-81ED-4DB2-BD59-A6C34878D82A}">
                    <a16:rowId xmlns:a16="http://schemas.microsoft.com/office/drawing/2014/main" val="3735234486"/>
                  </a:ext>
                </a:extLst>
              </a:tr>
              <a:tr h="132922">
                <a:tc>
                  <a:txBody>
                    <a:bodyPr/>
                    <a:lstStyle/>
                    <a:p>
                      <a:pPr algn="r" fontAlgn="b"/>
                      <a:r>
                        <a:rPr lang="en-US" sz="800" u="none" strike="noStrike">
                          <a:effectLst/>
                        </a:rPr>
                        <a:t>0</a:t>
                      </a:r>
                      <a:endParaRPr lang="en-US" sz="800" b="0" i="0" u="none" strike="noStrike">
                        <a:solidFill>
                          <a:srgbClr val="000000"/>
                        </a:solidFill>
                        <a:effectLst/>
                        <a:latin typeface="Calibri" panose="020F0502020204030204" pitchFamily="34" charset="0"/>
                      </a:endParaRPr>
                    </a:p>
                  </a:txBody>
                  <a:tcPr marL="6646" marR="6646" marT="6646" marB="0" anchor="b"/>
                </a:tc>
                <a:tc>
                  <a:txBody>
                    <a:bodyPr/>
                    <a:lstStyle/>
                    <a:p>
                      <a:pPr algn="r" fontAlgn="b"/>
                      <a:r>
                        <a:rPr lang="en-US" sz="800" u="none" strike="noStrike">
                          <a:effectLst/>
                        </a:rPr>
                        <a:t>106</a:t>
                      </a:r>
                      <a:endParaRPr lang="en-US" sz="800" b="0" i="0" u="none" strike="noStrike">
                        <a:solidFill>
                          <a:srgbClr val="000000"/>
                        </a:solidFill>
                        <a:effectLst/>
                        <a:latin typeface="Calibri" panose="020F0502020204030204" pitchFamily="34" charset="0"/>
                      </a:endParaRPr>
                    </a:p>
                  </a:txBody>
                  <a:tcPr marL="6646" marR="6646" marT="6646" marB="0" anchor="b"/>
                </a:tc>
                <a:tc>
                  <a:txBody>
                    <a:bodyPr/>
                    <a:lstStyle/>
                    <a:p>
                      <a:pPr algn="l" fontAlgn="b"/>
                      <a:r>
                        <a:rPr lang="en-US" sz="800" u="none" strike="noStrike">
                          <a:effectLst/>
                        </a:rPr>
                        <a:t>Seattle, Nonresident, Post-baccalaureate taking only UG courses</a:t>
                      </a:r>
                      <a:endParaRPr lang="en-US" sz="800" b="0" i="0" u="none" strike="noStrike">
                        <a:solidFill>
                          <a:srgbClr val="000000"/>
                        </a:solidFill>
                        <a:effectLst/>
                        <a:latin typeface="Calibri" panose="020F0502020204030204" pitchFamily="34" charset="0"/>
                      </a:endParaRPr>
                    </a:p>
                  </a:txBody>
                  <a:tcPr marL="6646" marR="6646" marT="6646" marB="0" anchor="b"/>
                </a:tc>
                <a:tc>
                  <a:txBody>
                    <a:bodyPr/>
                    <a:lstStyle/>
                    <a:p>
                      <a:pPr algn="l" fontAlgn="b"/>
                      <a:r>
                        <a:rPr lang="en-US" sz="800" u="none" strike="noStrike">
                          <a:effectLst/>
                        </a:rPr>
                        <a:t>Undergraduate Post-Bacc / Non-Matric</a:t>
                      </a:r>
                      <a:endParaRPr lang="en-US" sz="800" b="0" i="0" u="none" strike="noStrike">
                        <a:solidFill>
                          <a:srgbClr val="000000"/>
                        </a:solidFill>
                        <a:effectLst/>
                        <a:latin typeface="Calibri" panose="020F0502020204030204" pitchFamily="34" charset="0"/>
                      </a:endParaRPr>
                    </a:p>
                  </a:txBody>
                  <a:tcPr marL="6646" marR="6646" marT="6646" marB="0" anchor="b"/>
                </a:tc>
                <a:tc>
                  <a:txBody>
                    <a:bodyPr/>
                    <a:lstStyle/>
                    <a:p>
                      <a:pPr algn="l" fontAlgn="b"/>
                      <a:r>
                        <a:rPr lang="en-US" sz="800" u="none" strike="noStrike">
                          <a:effectLst/>
                        </a:rPr>
                        <a:t>Nonresident</a:t>
                      </a:r>
                      <a:endParaRPr lang="en-US" sz="800" b="0" i="0" u="none" strike="noStrike">
                        <a:solidFill>
                          <a:srgbClr val="000000"/>
                        </a:solidFill>
                        <a:effectLst/>
                        <a:latin typeface="Calibri" panose="020F0502020204030204" pitchFamily="34" charset="0"/>
                      </a:endParaRPr>
                    </a:p>
                  </a:txBody>
                  <a:tcPr marL="6646" marR="6646" marT="6646" marB="0" anchor="b"/>
                </a:tc>
                <a:tc>
                  <a:txBody>
                    <a:bodyPr/>
                    <a:lstStyle/>
                    <a:p>
                      <a:pPr algn="l" fontAlgn="b"/>
                      <a:r>
                        <a:rPr lang="en-US" sz="800" u="none" strike="noStrike">
                          <a:effectLst/>
                        </a:rPr>
                        <a:t>Undergraduate</a:t>
                      </a:r>
                      <a:endParaRPr lang="en-US" sz="800" b="0" i="0" u="none" strike="noStrike">
                        <a:solidFill>
                          <a:srgbClr val="000000"/>
                        </a:solidFill>
                        <a:effectLst/>
                        <a:latin typeface="Calibri" panose="020F0502020204030204" pitchFamily="34" charset="0"/>
                      </a:endParaRPr>
                    </a:p>
                  </a:txBody>
                  <a:tcPr marL="6646" marR="6646" marT="6646" marB="0" anchor="b"/>
                </a:tc>
                <a:extLst>
                  <a:ext uri="{0D108BD9-81ED-4DB2-BD59-A6C34878D82A}">
                    <a16:rowId xmlns:a16="http://schemas.microsoft.com/office/drawing/2014/main" val="541104119"/>
                  </a:ext>
                </a:extLst>
              </a:tr>
              <a:tr h="132922">
                <a:tc>
                  <a:txBody>
                    <a:bodyPr/>
                    <a:lstStyle/>
                    <a:p>
                      <a:pPr algn="r" fontAlgn="b"/>
                      <a:r>
                        <a:rPr lang="en-US" sz="800" u="none" strike="noStrike">
                          <a:effectLst/>
                        </a:rPr>
                        <a:t>0</a:t>
                      </a:r>
                      <a:endParaRPr lang="en-US" sz="800" b="0" i="0" u="none" strike="noStrike">
                        <a:solidFill>
                          <a:srgbClr val="000000"/>
                        </a:solidFill>
                        <a:effectLst/>
                        <a:latin typeface="Calibri" panose="020F0502020204030204" pitchFamily="34" charset="0"/>
                      </a:endParaRPr>
                    </a:p>
                  </a:txBody>
                  <a:tcPr marL="6646" marR="6646" marT="6646" marB="0" anchor="b"/>
                </a:tc>
                <a:tc>
                  <a:txBody>
                    <a:bodyPr/>
                    <a:lstStyle/>
                    <a:p>
                      <a:pPr algn="r" fontAlgn="b"/>
                      <a:r>
                        <a:rPr lang="en-US" sz="800" u="none" strike="noStrike">
                          <a:effectLst/>
                        </a:rPr>
                        <a:t>108</a:t>
                      </a:r>
                      <a:endParaRPr lang="en-US" sz="800" b="0" i="0" u="none" strike="noStrike">
                        <a:solidFill>
                          <a:srgbClr val="000000"/>
                        </a:solidFill>
                        <a:effectLst/>
                        <a:latin typeface="Calibri" panose="020F0502020204030204" pitchFamily="34" charset="0"/>
                      </a:endParaRPr>
                    </a:p>
                  </a:txBody>
                  <a:tcPr marL="6646" marR="6646" marT="6646" marB="0" anchor="b"/>
                </a:tc>
                <a:tc>
                  <a:txBody>
                    <a:bodyPr/>
                    <a:lstStyle/>
                    <a:p>
                      <a:pPr algn="l" fontAlgn="b"/>
                      <a:r>
                        <a:rPr lang="en-US" sz="800" u="none" strike="noStrike">
                          <a:effectLst/>
                        </a:rPr>
                        <a:t>Seattle, Resident, Non-matriculated taking only UG courses</a:t>
                      </a:r>
                      <a:endParaRPr lang="en-US" sz="800" b="0" i="0" u="none" strike="noStrike">
                        <a:solidFill>
                          <a:srgbClr val="000000"/>
                        </a:solidFill>
                        <a:effectLst/>
                        <a:latin typeface="Calibri" panose="020F0502020204030204" pitchFamily="34" charset="0"/>
                      </a:endParaRPr>
                    </a:p>
                  </a:txBody>
                  <a:tcPr marL="6646" marR="6646" marT="6646" marB="0" anchor="b"/>
                </a:tc>
                <a:tc>
                  <a:txBody>
                    <a:bodyPr/>
                    <a:lstStyle/>
                    <a:p>
                      <a:pPr algn="l" fontAlgn="b"/>
                      <a:r>
                        <a:rPr lang="en-US" sz="800" u="none" strike="noStrike">
                          <a:effectLst/>
                        </a:rPr>
                        <a:t>Undergraduate Post-Bacc / Non-Matric</a:t>
                      </a:r>
                      <a:endParaRPr lang="en-US" sz="800" b="0" i="0" u="none" strike="noStrike">
                        <a:solidFill>
                          <a:srgbClr val="000000"/>
                        </a:solidFill>
                        <a:effectLst/>
                        <a:latin typeface="Calibri" panose="020F0502020204030204" pitchFamily="34" charset="0"/>
                      </a:endParaRPr>
                    </a:p>
                  </a:txBody>
                  <a:tcPr marL="6646" marR="6646" marT="6646" marB="0" anchor="b"/>
                </a:tc>
                <a:tc>
                  <a:txBody>
                    <a:bodyPr/>
                    <a:lstStyle/>
                    <a:p>
                      <a:pPr algn="l" fontAlgn="b"/>
                      <a:r>
                        <a:rPr lang="en-US" sz="800" u="none" strike="noStrike">
                          <a:effectLst/>
                        </a:rPr>
                        <a:t>Resident</a:t>
                      </a:r>
                      <a:endParaRPr lang="en-US" sz="800" b="0" i="0" u="none" strike="noStrike">
                        <a:solidFill>
                          <a:srgbClr val="000000"/>
                        </a:solidFill>
                        <a:effectLst/>
                        <a:latin typeface="Calibri" panose="020F0502020204030204" pitchFamily="34" charset="0"/>
                      </a:endParaRPr>
                    </a:p>
                  </a:txBody>
                  <a:tcPr marL="6646" marR="6646" marT="6646" marB="0" anchor="b"/>
                </a:tc>
                <a:tc>
                  <a:txBody>
                    <a:bodyPr/>
                    <a:lstStyle/>
                    <a:p>
                      <a:pPr algn="l" fontAlgn="b"/>
                      <a:r>
                        <a:rPr lang="en-US" sz="800" u="none" strike="noStrike">
                          <a:effectLst/>
                        </a:rPr>
                        <a:t>Undergraduate</a:t>
                      </a:r>
                      <a:endParaRPr lang="en-US" sz="800" b="0" i="0" u="none" strike="noStrike">
                        <a:solidFill>
                          <a:srgbClr val="000000"/>
                        </a:solidFill>
                        <a:effectLst/>
                        <a:latin typeface="Calibri" panose="020F0502020204030204" pitchFamily="34" charset="0"/>
                      </a:endParaRPr>
                    </a:p>
                  </a:txBody>
                  <a:tcPr marL="6646" marR="6646" marT="6646" marB="0" anchor="b"/>
                </a:tc>
                <a:extLst>
                  <a:ext uri="{0D108BD9-81ED-4DB2-BD59-A6C34878D82A}">
                    <a16:rowId xmlns:a16="http://schemas.microsoft.com/office/drawing/2014/main" val="3872005478"/>
                  </a:ext>
                </a:extLst>
              </a:tr>
              <a:tr h="132922">
                <a:tc>
                  <a:txBody>
                    <a:bodyPr/>
                    <a:lstStyle/>
                    <a:p>
                      <a:pPr algn="r" fontAlgn="b"/>
                      <a:r>
                        <a:rPr lang="en-US" sz="800" u="none" strike="noStrike">
                          <a:effectLst/>
                        </a:rPr>
                        <a:t>0</a:t>
                      </a:r>
                      <a:endParaRPr lang="en-US" sz="800" b="0" i="0" u="none" strike="noStrike">
                        <a:solidFill>
                          <a:srgbClr val="000000"/>
                        </a:solidFill>
                        <a:effectLst/>
                        <a:latin typeface="Calibri" panose="020F0502020204030204" pitchFamily="34" charset="0"/>
                      </a:endParaRPr>
                    </a:p>
                  </a:txBody>
                  <a:tcPr marL="6646" marR="6646" marT="6646" marB="0" anchor="b"/>
                </a:tc>
                <a:tc>
                  <a:txBody>
                    <a:bodyPr/>
                    <a:lstStyle/>
                    <a:p>
                      <a:pPr algn="r" fontAlgn="b"/>
                      <a:r>
                        <a:rPr lang="en-US" sz="800" u="none" strike="noStrike">
                          <a:effectLst/>
                        </a:rPr>
                        <a:t>109</a:t>
                      </a:r>
                      <a:endParaRPr lang="en-US" sz="800" b="0" i="0" u="none" strike="noStrike">
                        <a:solidFill>
                          <a:srgbClr val="000000"/>
                        </a:solidFill>
                        <a:effectLst/>
                        <a:latin typeface="Calibri" panose="020F0502020204030204" pitchFamily="34" charset="0"/>
                      </a:endParaRPr>
                    </a:p>
                  </a:txBody>
                  <a:tcPr marL="6646" marR="6646" marT="6646" marB="0" anchor="b"/>
                </a:tc>
                <a:tc>
                  <a:txBody>
                    <a:bodyPr/>
                    <a:lstStyle/>
                    <a:p>
                      <a:pPr algn="l" fontAlgn="b"/>
                      <a:r>
                        <a:rPr lang="en-US" sz="800" u="none" strike="noStrike">
                          <a:effectLst/>
                        </a:rPr>
                        <a:t>Seattle, Nonresident, Non-matriculated taking only UG courses</a:t>
                      </a:r>
                      <a:endParaRPr lang="en-US" sz="800" b="0" i="0" u="none" strike="noStrike">
                        <a:solidFill>
                          <a:srgbClr val="000000"/>
                        </a:solidFill>
                        <a:effectLst/>
                        <a:latin typeface="Calibri" panose="020F0502020204030204" pitchFamily="34" charset="0"/>
                      </a:endParaRPr>
                    </a:p>
                  </a:txBody>
                  <a:tcPr marL="6646" marR="6646" marT="6646" marB="0" anchor="b"/>
                </a:tc>
                <a:tc>
                  <a:txBody>
                    <a:bodyPr/>
                    <a:lstStyle/>
                    <a:p>
                      <a:pPr algn="l" fontAlgn="b"/>
                      <a:r>
                        <a:rPr lang="en-US" sz="800" u="none" strike="noStrike">
                          <a:effectLst/>
                        </a:rPr>
                        <a:t>Undergraduate Post-Bacc / Non-Matric</a:t>
                      </a:r>
                      <a:endParaRPr lang="en-US" sz="800" b="0" i="0" u="none" strike="noStrike">
                        <a:solidFill>
                          <a:srgbClr val="000000"/>
                        </a:solidFill>
                        <a:effectLst/>
                        <a:latin typeface="Calibri" panose="020F0502020204030204" pitchFamily="34" charset="0"/>
                      </a:endParaRPr>
                    </a:p>
                  </a:txBody>
                  <a:tcPr marL="6646" marR="6646" marT="6646" marB="0" anchor="b"/>
                </a:tc>
                <a:tc>
                  <a:txBody>
                    <a:bodyPr/>
                    <a:lstStyle/>
                    <a:p>
                      <a:pPr algn="l" fontAlgn="b"/>
                      <a:r>
                        <a:rPr lang="en-US" sz="800" u="none" strike="noStrike">
                          <a:effectLst/>
                        </a:rPr>
                        <a:t>Nonresident</a:t>
                      </a:r>
                      <a:endParaRPr lang="en-US" sz="800" b="0" i="0" u="none" strike="noStrike">
                        <a:solidFill>
                          <a:srgbClr val="000000"/>
                        </a:solidFill>
                        <a:effectLst/>
                        <a:latin typeface="Calibri" panose="020F0502020204030204" pitchFamily="34" charset="0"/>
                      </a:endParaRPr>
                    </a:p>
                  </a:txBody>
                  <a:tcPr marL="6646" marR="6646" marT="6646" marB="0" anchor="b"/>
                </a:tc>
                <a:tc>
                  <a:txBody>
                    <a:bodyPr/>
                    <a:lstStyle/>
                    <a:p>
                      <a:pPr algn="l" fontAlgn="b"/>
                      <a:r>
                        <a:rPr lang="en-US" sz="800" u="none" strike="noStrike">
                          <a:effectLst/>
                        </a:rPr>
                        <a:t>Undergraduate</a:t>
                      </a:r>
                      <a:endParaRPr lang="en-US" sz="800" b="0" i="0" u="none" strike="noStrike">
                        <a:solidFill>
                          <a:srgbClr val="000000"/>
                        </a:solidFill>
                        <a:effectLst/>
                        <a:latin typeface="Calibri" panose="020F0502020204030204" pitchFamily="34" charset="0"/>
                      </a:endParaRPr>
                    </a:p>
                  </a:txBody>
                  <a:tcPr marL="6646" marR="6646" marT="6646" marB="0" anchor="b"/>
                </a:tc>
                <a:extLst>
                  <a:ext uri="{0D108BD9-81ED-4DB2-BD59-A6C34878D82A}">
                    <a16:rowId xmlns:a16="http://schemas.microsoft.com/office/drawing/2014/main" val="575950147"/>
                  </a:ext>
                </a:extLst>
              </a:tr>
              <a:tr h="132922">
                <a:tc>
                  <a:txBody>
                    <a:bodyPr/>
                    <a:lstStyle/>
                    <a:p>
                      <a:pPr algn="r" fontAlgn="b"/>
                      <a:r>
                        <a:rPr lang="en-US" sz="800" u="none" strike="noStrike">
                          <a:effectLst/>
                        </a:rPr>
                        <a:t>0</a:t>
                      </a:r>
                      <a:endParaRPr lang="en-US" sz="800" b="0" i="0" u="none" strike="noStrike">
                        <a:solidFill>
                          <a:srgbClr val="000000"/>
                        </a:solidFill>
                        <a:effectLst/>
                        <a:latin typeface="Calibri" panose="020F0502020204030204" pitchFamily="34" charset="0"/>
                      </a:endParaRPr>
                    </a:p>
                  </a:txBody>
                  <a:tcPr marL="6646" marR="6646" marT="6646" marB="0" anchor="b"/>
                </a:tc>
                <a:tc>
                  <a:txBody>
                    <a:bodyPr/>
                    <a:lstStyle/>
                    <a:p>
                      <a:pPr algn="r" fontAlgn="b"/>
                      <a:r>
                        <a:rPr lang="en-US" sz="800" u="none" strike="noStrike">
                          <a:effectLst/>
                        </a:rPr>
                        <a:t>200</a:t>
                      </a:r>
                      <a:endParaRPr lang="en-US" sz="800" b="0" i="0" u="none" strike="noStrike">
                        <a:solidFill>
                          <a:srgbClr val="000000"/>
                        </a:solidFill>
                        <a:effectLst/>
                        <a:latin typeface="Calibri" panose="020F0502020204030204" pitchFamily="34" charset="0"/>
                      </a:endParaRPr>
                    </a:p>
                  </a:txBody>
                  <a:tcPr marL="6646" marR="6646" marT="6646" marB="0" anchor="b"/>
                </a:tc>
                <a:tc>
                  <a:txBody>
                    <a:bodyPr/>
                    <a:lstStyle/>
                    <a:p>
                      <a:pPr algn="l" fontAlgn="b"/>
                      <a:r>
                        <a:rPr lang="en-US" sz="800" u="none" strike="noStrike">
                          <a:effectLst/>
                        </a:rPr>
                        <a:t>Seattle, Resident, Graduate Tier I</a:t>
                      </a:r>
                      <a:endParaRPr lang="en-US" sz="800" b="0" i="0" u="none" strike="noStrike">
                        <a:solidFill>
                          <a:srgbClr val="000000"/>
                        </a:solidFill>
                        <a:effectLst/>
                        <a:latin typeface="Calibri" panose="020F0502020204030204" pitchFamily="34" charset="0"/>
                      </a:endParaRPr>
                    </a:p>
                  </a:txBody>
                  <a:tcPr marL="6646" marR="6646" marT="6646" marB="0" anchor="b"/>
                </a:tc>
                <a:tc>
                  <a:txBody>
                    <a:bodyPr/>
                    <a:lstStyle/>
                    <a:p>
                      <a:pPr algn="l" fontAlgn="b"/>
                      <a:r>
                        <a:rPr lang="en-US" sz="800" u="none" strike="noStrike">
                          <a:effectLst/>
                        </a:rPr>
                        <a:t>Graduate Tier I</a:t>
                      </a:r>
                      <a:endParaRPr lang="en-US" sz="800" b="0" i="0" u="none" strike="noStrike">
                        <a:solidFill>
                          <a:srgbClr val="000000"/>
                        </a:solidFill>
                        <a:effectLst/>
                        <a:latin typeface="Calibri" panose="020F0502020204030204" pitchFamily="34" charset="0"/>
                      </a:endParaRPr>
                    </a:p>
                  </a:txBody>
                  <a:tcPr marL="6646" marR="6646" marT="6646" marB="0" anchor="b"/>
                </a:tc>
                <a:tc>
                  <a:txBody>
                    <a:bodyPr/>
                    <a:lstStyle/>
                    <a:p>
                      <a:pPr algn="l" fontAlgn="b"/>
                      <a:r>
                        <a:rPr lang="en-US" sz="800" u="none" strike="noStrike">
                          <a:effectLst/>
                        </a:rPr>
                        <a:t>Resident</a:t>
                      </a:r>
                      <a:endParaRPr lang="en-US" sz="800" b="0" i="0" u="none" strike="noStrike">
                        <a:solidFill>
                          <a:srgbClr val="000000"/>
                        </a:solidFill>
                        <a:effectLst/>
                        <a:latin typeface="Calibri" panose="020F0502020204030204" pitchFamily="34" charset="0"/>
                      </a:endParaRPr>
                    </a:p>
                  </a:txBody>
                  <a:tcPr marL="6646" marR="6646" marT="6646" marB="0" anchor="b"/>
                </a:tc>
                <a:tc>
                  <a:txBody>
                    <a:bodyPr/>
                    <a:lstStyle/>
                    <a:p>
                      <a:pPr algn="l" fontAlgn="b"/>
                      <a:r>
                        <a:rPr lang="en-US" sz="800" u="none" strike="noStrike">
                          <a:effectLst/>
                        </a:rPr>
                        <a:t>Graduate Tier I</a:t>
                      </a:r>
                      <a:endParaRPr lang="en-US" sz="800" b="0" i="0" u="none" strike="noStrike">
                        <a:solidFill>
                          <a:srgbClr val="000000"/>
                        </a:solidFill>
                        <a:effectLst/>
                        <a:latin typeface="Calibri" panose="020F0502020204030204" pitchFamily="34" charset="0"/>
                      </a:endParaRPr>
                    </a:p>
                  </a:txBody>
                  <a:tcPr marL="6646" marR="6646" marT="6646" marB="0" anchor="b"/>
                </a:tc>
                <a:extLst>
                  <a:ext uri="{0D108BD9-81ED-4DB2-BD59-A6C34878D82A}">
                    <a16:rowId xmlns:a16="http://schemas.microsoft.com/office/drawing/2014/main" val="1627810253"/>
                  </a:ext>
                </a:extLst>
              </a:tr>
              <a:tr h="132922">
                <a:tc>
                  <a:txBody>
                    <a:bodyPr/>
                    <a:lstStyle/>
                    <a:p>
                      <a:pPr algn="r" fontAlgn="b"/>
                      <a:r>
                        <a:rPr lang="en-US" sz="800" u="none" strike="noStrike">
                          <a:effectLst/>
                        </a:rPr>
                        <a:t>0</a:t>
                      </a:r>
                      <a:endParaRPr lang="en-US" sz="800" b="0" i="0" u="none" strike="noStrike">
                        <a:solidFill>
                          <a:srgbClr val="000000"/>
                        </a:solidFill>
                        <a:effectLst/>
                        <a:latin typeface="Calibri" panose="020F0502020204030204" pitchFamily="34" charset="0"/>
                      </a:endParaRPr>
                    </a:p>
                  </a:txBody>
                  <a:tcPr marL="6646" marR="6646" marT="6646" marB="0" anchor="b"/>
                </a:tc>
                <a:tc>
                  <a:txBody>
                    <a:bodyPr/>
                    <a:lstStyle/>
                    <a:p>
                      <a:pPr algn="r" fontAlgn="b"/>
                      <a:r>
                        <a:rPr lang="en-US" sz="800" u="none" strike="noStrike">
                          <a:effectLst/>
                        </a:rPr>
                        <a:t>201</a:t>
                      </a:r>
                      <a:endParaRPr lang="en-US" sz="800" b="0" i="0" u="none" strike="noStrike">
                        <a:solidFill>
                          <a:srgbClr val="000000"/>
                        </a:solidFill>
                        <a:effectLst/>
                        <a:latin typeface="Calibri" panose="020F0502020204030204" pitchFamily="34" charset="0"/>
                      </a:endParaRPr>
                    </a:p>
                  </a:txBody>
                  <a:tcPr marL="6646" marR="6646" marT="6646" marB="0" anchor="b"/>
                </a:tc>
                <a:tc>
                  <a:txBody>
                    <a:bodyPr/>
                    <a:lstStyle/>
                    <a:p>
                      <a:pPr algn="l" fontAlgn="b"/>
                      <a:r>
                        <a:rPr lang="en-US" sz="800" u="none" strike="noStrike">
                          <a:effectLst/>
                        </a:rPr>
                        <a:t>Seattle, Nonresident, Graduate Tier I</a:t>
                      </a:r>
                      <a:endParaRPr lang="en-US" sz="800" b="0" i="0" u="none" strike="noStrike">
                        <a:solidFill>
                          <a:srgbClr val="000000"/>
                        </a:solidFill>
                        <a:effectLst/>
                        <a:latin typeface="Calibri" panose="020F0502020204030204" pitchFamily="34" charset="0"/>
                      </a:endParaRPr>
                    </a:p>
                  </a:txBody>
                  <a:tcPr marL="6646" marR="6646" marT="6646" marB="0" anchor="b"/>
                </a:tc>
                <a:tc>
                  <a:txBody>
                    <a:bodyPr/>
                    <a:lstStyle/>
                    <a:p>
                      <a:pPr algn="l" fontAlgn="b"/>
                      <a:r>
                        <a:rPr lang="en-US" sz="800" u="none" strike="noStrike">
                          <a:effectLst/>
                        </a:rPr>
                        <a:t>Graduate Tier I</a:t>
                      </a:r>
                      <a:endParaRPr lang="en-US" sz="800" b="0" i="0" u="none" strike="noStrike">
                        <a:solidFill>
                          <a:srgbClr val="000000"/>
                        </a:solidFill>
                        <a:effectLst/>
                        <a:latin typeface="Calibri" panose="020F0502020204030204" pitchFamily="34" charset="0"/>
                      </a:endParaRPr>
                    </a:p>
                  </a:txBody>
                  <a:tcPr marL="6646" marR="6646" marT="6646" marB="0" anchor="b"/>
                </a:tc>
                <a:tc>
                  <a:txBody>
                    <a:bodyPr/>
                    <a:lstStyle/>
                    <a:p>
                      <a:pPr algn="l" fontAlgn="b"/>
                      <a:r>
                        <a:rPr lang="en-US" sz="800" u="none" strike="noStrike">
                          <a:effectLst/>
                        </a:rPr>
                        <a:t>Nonresident</a:t>
                      </a:r>
                      <a:endParaRPr lang="en-US" sz="800" b="0" i="0" u="none" strike="noStrike">
                        <a:solidFill>
                          <a:srgbClr val="000000"/>
                        </a:solidFill>
                        <a:effectLst/>
                        <a:latin typeface="Calibri" panose="020F0502020204030204" pitchFamily="34" charset="0"/>
                      </a:endParaRPr>
                    </a:p>
                  </a:txBody>
                  <a:tcPr marL="6646" marR="6646" marT="6646" marB="0" anchor="b"/>
                </a:tc>
                <a:tc>
                  <a:txBody>
                    <a:bodyPr/>
                    <a:lstStyle/>
                    <a:p>
                      <a:pPr algn="l" fontAlgn="b"/>
                      <a:r>
                        <a:rPr lang="en-US" sz="800" u="none" strike="noStrike">
                          <a:effectLst/>
                        </a:rPr>
                        <a:t>Graduate Tier I</a:t>
                      </a:r>
                      <a:endParaRPr lang="en-US" sz="800" b="0" i="0" u="none" strike="noStrike">
                        <a:solidFill>
                          <a:srgbClr val="000000"/>
                        </a:solidFill>
                        <a:effectLst/>
                        <a:latin typeface="Calibri" panose="020F0502020204030204" pitchFamily="34" charset="0"/>
                      </a:endParaRPr>
                    </a:p>
                  </a:txBody>
                  <a:tcPr marL="6646" marR="6646" marT="6646" marB="0" anchor="b"/>
                </a:tc>
                <a:extLst>
                  <a:ext uri="{0D108BD9-81ED-4DB2-BD59-A6C34878D82A}">
                    <a16:rowId xmlns:a16="http://schemas.microsoft.com/office/drawing/2014/main" val="2489371290"/>
                  </a:ext>
                </a:extLst>
              </a:tr>
              <a:tr h="132922">
                <a:tc>
                  <a:txBody>
                    <a:bodyPr/>
                    <a:lstStyle/>
                    <a:p>
                      <a:pPr algn="r" fontAlgn="b"/>
                      <a:r>
                        <a:rPr lang="en-US" sz="800" u="none" strike="noStrike">
                          <a:effectLst/>
                        </a:rPr>
                        <a:t>0</a:t>
                      </a:r>
                      <a:endParaRPr lang="en-US" sz="800" b="0" i="0" u="none" strike="noStrike">
                        <a:solidFill>
                          <a:srgbClr val="000000"/>
                        </a:solidFill>
                        <a:effectLst/>
                        <a:latin typeface="Calibri" panose="020F0502020204030204" pitchFamily="34" charset="0"/>
                      </a:endParaRPr>
                    </a:p>
                  </a:txBody>
                  <a:tcPr marL="6646" marR="6646" marT="6646" marB="0" anchor="b"/>
                </a:tc>
                <a:tc>
                  <a:txBody>
                    <a:bodyPr/>
                    <a:lstStyle/>
                    <a:p>
                      <a:pPr algn="r" fontAlgn="b"/>
                      <a:r>
                        <a:rPr lang="en-US" sz="800" u="none" strike="noStrike">
                          <a:effectLst/>
                        </a:rPr>
                        <a:t>203</a:t>
                      </a:r>
                      <a:endParaRPr lang="en-US" sz="800" b="0" i="0" u="none" strike="noStrike">
                        <a:solidFill>
                          <a:srgbClr val="000000"/>
                        </a:solidFill>
                        <a:effectLst/>
                        <a:latin typeface="Calibri" panose="020F0502020204030204" pitchFamily="34" charset="0"/>
                      </a:endParaRPr>
                    </a:p>
                  </a:txBody>
                  <a:tcPr marL="6646" marR="6646" marT="6646" marB="0" anchor="b"/>
                </a:tc>
                <a:tc>
                  <a:txBody>
                    <a:bodyPr/>
                    <a:lstStyle/>
                    <a:p>
                      <a:pPr algn="l" fontAlgn="b"/>
                      <a:r>
                        <a:rPr lang="en-US" sz="800" u="none" strike="noStrike">
                          <a:effectLst/>
                        </a:rPr>
                        <a:t>Seattle, Resident, Graduate Tier II</a:t>
                      </a:r>
                      <a:endParaRPr lang="en-US" sz="800" b="0" i="0" u="none" strike="noStrike">
                        <a:solidFill>
                          <a:srgbClr val="000000"/>
                        </a:solidFill>
                        <a:effectLst/>
                        <a:latin typeface="Calibri" panose="020F0502020204030204" pitchFamily="34" charset="0"/>
                      </a:endParaRPr>
                    </a:p>
                  </a:txBody>
                  <a:tcPr marL="6646" marR="6646" marT="6646" marB="0" anchor="b"/>
                </a:tc>
                <a:tc>
                  <a:txBody>
                    <a:bodyPr/>
                    <a:lstStyle/>
                    <a:p>
                      <a:pPr algn="l" fontAlgn="b"/>
                      <a:r>
                        <a:rPr lang="en-US" sz="800" u="none" strike="noStrike">
                          <a:effectLst/>
                        </a:rPr>
                        <a:t>Graduate Tier II</a:t>
                      </a:r>
                      <a:endParaRPr lang="en-US" sz="800" b="0" i="0" u="none" strike="noStrike">
                        <a:solidFill>
                          <a:srgbClr val="000000"/>
                        </a:solidFill>
                        <a:effectLst/>
                        <a:latin typeface="Calibri" panose="020F0502020204030204" pitchFamily="34" charset="0"/>
                      </a:endParaRPr>
                    </a:p>
                  </a:txBody>
                  <a:tcPr marL="6646" marR="6646" marT="6646" marB="0" anchor="b"/>
                </a:tc>
                <a:tc>
                  <a:txBody>
                    <a:bodyPr/>
                    <a:lstStyle/>
                    <a:p>
                      <a:pPr algn="l" fontAlgn="b"/>
                      <a:r>
                        <a:rPr lang="en-US" sz="800" u="none" strike="noStrike">
                          <a:effectLst/>
                        </a:rPr>
                        <a:t>Resident</a:t>
                      </a:r>
                      <a:endParaRPr lang="en-US" sz="800" b="0" i="0" u="none" strike="noStrike">
                        <a:solidFill>
                          <a:srgbClr val="000000"/>
                        </a:solidFill>
                        <a:effectLst/>
                        <a:latin typeface="Calibri" panose="020F0502020204030204" pitchFamily="34" charset="0"/>
                      </a:endParaRPr>
                    </a:p>
                  </a:txBody>
                  <a:tcPr marL="6646" marR="6646" marT="6646" marB="0" anchor="b"/>
                </a:tc>
                <a:tc>
                  <a:txBody>
                    <a:bodyPr/>
                    <a:lstStyle/>
                    <a:p>
                      <a:pPr algn="l" fontAlgn="b"/>
                      <a:r>
                        <a:rPr lang="en-US" sz="800" u="none" strike="noStrike">
                          <a:effectLst/>
                        </a:rPr>
                        <a:t>Graduate Tier II</a:t>
                      </a:r>
                      <a:endParaRPr lang="en-US" sz="800" b="0" i="0" u="none" strike="noStrike">
                        <a:solidFill>
                          <a:srgbClr val="000000"/>
                        </a:solidFill>
                        <a:effectLst/>
                        <a:latin typeface="Calibri" panose="020F0502020204030204" pitchFamily="34" charset="0"/>
                      </a:endParaRPr>
                    </a:p>
                  </a:txBody>
                  <a:tcPr marL="6646" marR="6646" marT="6646" marB="0" anchor="b"/>
                </a:tc>
                <a:extLst>
                  <a:ext uri="{0D108BD9-81ED-4DB2-BD59-A6C34878D82A}">
                    <a16:rowId xmlns:a16="http://schemas.microsoft.com/office/drawing/2014/main" val="34037703"/>
                  </a:ext>
                </a:extLst>
              </a:tr>
              <a:tr h="132922">
                <a:tc>
                  <a:txBody>
                    <a:bodyPr/>
                    <a:lstStyle/>
                    <a:p>
                      <a:pPr algn="r" fontAlgn="b"/>
                      <a:r>
                        <a:rPr lang="en-US" sz="800" u="none" strike="noStrike">
                          <a:effectLst/>
                        </a:rPr>
                        <a:t>0</a:t>
                      </a:r>
                      <a:endParaRPr lang="en-US" sz="800" b="0" i="0" u="none" strike="noStrike">
                        <a:solidFill>
                          <a:srgbClr val="000000"/>
                        </a:solidFill>
                        <a:effectLst/>
                        <a:latin typeface="Calibri" panose="020F0502020204030204" pitchFamily="34" charset="0"/>
                      </a:endParaRPr>
                    </a:p>
                  </a:txBody>
                  <a:tcPr marL="6646" marR="6646" marT="6646" marB="0" anchor="b"/>
                </a:tc>
                <a:tc>
                  <a:txBody>
                    <a:bodyPr/>
                    <a:lstStyle/>
                    <a:p>
                      <a:pPr algn="r" fontAlgn="b"/>
                      <a:r>
                        <a:rPr lang="en-US" sz="800" u="none" strike="noStrike">
                          <a:effectLst/>
                        </a:rPr>
                        <a:t>204</a:t>
                      </a:r>
                      <a:endParaRPr lang="en-US" sz="800" b="0" i="0" u="none" strike="noStrike">
                        <a:solidFill>
                          <a:srgbClr val="000000"/>
                        </a:solidFill>
                        <a:effectLst/>
                        <a:latin typeface="Calibri" panose="020F0502020204030204" pitchFamily="34" charset="0"/>
                      </a:endParaRPr>
                    </a:p>
                  </a:txBody>
                  <a:tcPr marL="6646" marR="6646" marT="6646" marB="0" anchor="b"/>
                </a:tc>
                <a:tc>
                  <a:txBody>
                    <a:bodyPr/>
                    <a:lstStyle/>
                    <a:p>
                      <a:pPr algn="l" fontAlgn="b"/>
                      <a:r>
                        <a:rPr lang="en-US" sz="800" u="none" strike="noStrike">
                          <a:effectLst/>
                        </a:rPr>
                        <a:t>Seattle, Nonresident, Graduate Tier II</a:t>
                      </a:r>
                      <a:endParaRPr lang="en-US" sz="800" b="0" i="0" u="none" strike="noStrike">
                        <a:solidFill>
                          <a:srgbClr val="000000"/>
                        </a:solidFill>
                        <a:effectLst/>
                        <a:latin typeface="Calibri" panose="020F0502020204030204" pitchFamily="34" charset="0"/>
                      </a:endParaRPr>
                    </a:p>
                  </a:txBody>
                  <a:tcPr marL="6646" marR="6646" marT="6646" marB="0" anchor="b"/>
                </a:tc>
                <a:tc>
                  <a:txBody>
                    <a:bodyPr/>
                    <a:lstStyle/>
                    <a:p>
                      <a:pPr algn="l" fontAlgn="b"/>
                      <a:r>
                        <a:rPr lang="en-US" sz="800" u="none" strike="noStrike">
                          <a:effectLst/>
                        </a:rPr>
                        <a:t>Graduate Tier II</a:t>
                      </a:r>
                      <a:endParaRPr lang="en-US" sz="800" b="0" i="0" u="none" strike="noStrike">
                        <a:solidFill>
                          <a:srgbClr val="000000"/>
                        </a:solidFill>
                        <a:effectLst/>
                        <a:latin typeface="Calibri" panose="020F0502020204030204" pitchFamily="34" charset="0"/>
                      </a:endParaRPr>
                    </a:p>
                  </a:txBody>
                  <a:tcPr marL="6646" marR="6646" marT="6646" marB="0" anchor="b"/>
                </a:tc>
                <a:tc>
                  <a:txBody>
                    <a:bodyPr/>
                    <a:lstStyle/>
                    <a:p>
                      <a:pPr algn="l" fontAlgn="b"/>
                      <a:r>
                        <a:rPr lang="en-US" sz="800" u="none" strike="noStrike">
                          <a:effectLst/>
                        </a:rPr>
                        <a:t>Nonresident</a:t>
                      </a:r>
                      <a:endParaRPr lang="en-US" sz="800" b="0" i="0" u="none" strike="noStrike">
                        <a:solidFill>
                          <a:srgbClr val="000000"/>
                        </a:solidFill>
                        <a:effectLst/>
                        <a:latin typeface="Calibri" panose="020F0502020204030204" pitchFamily="34" charset="0"/>
                      </a:endParaRPr>
                    </a:p>
                  </a:txBody>
                  <a:tcPr marL="6646" marR="6646" marT="6646" marB="0" anchor="b"/>
                </a:tc>
                <a:tc>
                  <a:txBody>
                    <a:bodyPr/>
                    <a:lstStyle/>
                    <a:p>
                      <a:pPr algn="l" fontAlgn="b"/>
                      <a:r>
                        <a:rPr lang="en-US" sz="800" u="none" strike="noStrike">
                          <a:effectLst/>
                        </a:rPr>
                        <a:t>Graduate Tier II</a:t>
                      </a:r>
                      <a:endParaRPr lang="en-US" sz="800" b="0" i="0" u="none" strike="noStrike">
                        <a:solidFill>
                          <a:srgbClr val="000000"/>
                        </a:solidFill>
                        <a:effectLst/>
                        <a:latin typeface="Calibri" panose="020F0502020204030204" pitchFamily="34" charset="0"/>
                      </a:endParaRPr>
                    </a:p>
                  </a:txBody>
                  <a:tcPr marL="6646" marR="6646" marT="6646" marB="0" anchor="b"/>
                </a:tc>
                <a:extLst>
                  <a:ext uri="{0D108BD9-81ED-4DB2-BD59-A6C34878D82A}">
                    <a16:rowId xmlns:a16="http://schemas.microsoft.com/office/drawing/2014/main" val="1656494282"/>
                  </a:ext>
                </a:extLst>
              </a:tr>
              <a:tr h="132922">
                <a:tc>
                  <a:txBody>
                    <a:bodyPr/>
                    <a:lstStyle/>
                    <a:p>
                      <a:pPr algn="r" fontAlgn="b"/>
                      <a:r>
                        <a:rPr lang="en-US" sz="800" u="none" strike="noStrike">
                          <a:effectLst/>
                        </a:rPr>
                        <a:t>0</a:t>
                      </a:r>
                      <a:endParaRPr lang="en-US" sz="800" b="0" i="0" u="none" strike="noStrike">
                        <a:solidFill>
                          <a:srgbClr val="000000"/>
                        </a:solidFill>
                        <a:effectLst/>
                        <a:latin typeface="Calibri" panose="020F0502020204030204" pitchFamily="34" charset="0"/>
                      </a:endParaRPr>
                    </a:p>
                  </a:txBody>
                  <a:tcPr marL="6646" marR="6646" marT="6646" marB="0" anchor="b"/>
                </a:tc>
                <a:tc>
                  <a:txBody>
                    <a:bodyPr/>
                    <a:lstStyle/>
                    <a:p>
                      <a:pPr algn="r" fontAlgn="b"/>
                      <a:r>
                        <a:rPr lang="en-US" sz="800" u="none" strike="noStrike">
                          <a:effectLst/>
                        </a:rPr>
                        <a:t>208</a:t>
                      </a:r>
                      <a:endParaRPr lang="en-US" sz="800" b="0" i="0" u="none" strike="noStrike">
                        <a:solidFill>
                          <a:srgbClr val="000000"/>
                        </a:solidFill>
                        <a:effectLst/>
                        <a:latin typeface="Calibri" panose="020F0502020204030204" pitchFamily="34" charset="0"/>
                      </a:endParaRPr>
                    </a:p>
                  </a:txBody>
                  <a:tcPr marL="6646" marR="6646" marT="6646" marB="0" anchor="b"/>
                </a:tc>
                <a:tc>
                  <a:txBody>
                    <a:bodyPr/>
                    <a:lstStyle/>
                    <a:p>
                      <a:pPr algn="l" fontAlgn="b"/>
                      <a:r>
                        <a:rPr lang="en-US" sz="800" u="none" strike="noStrike">
                          <a:effectLst/>
                        </a:rPr>
                        <a:t>Seattle, Resident, Graduate Tier III</a:t>
                      </a:r>
                      <a:endParaRPr lang="en-US" sz="800" b="0" i="0" u="none" strike="noStrike">
                        <a:solidFill>
                          <a:srgbClr val="000000"/>
                        </a:solidFill>
                        <a:effectLst/>
                        <a:latin typeface="Calibri" panose="020F0502020204030204" pitchFamily="34" charset="0"/>
                      </a:endParaRPr>
                    </a:p>
                  </a:txBody>
                  <a:tcPr marL="6646" marR="6646" marT="6646" marB="0" anchor="b"/>
                </a:tc>
                <a:tc>
                  <a:txBody>
                    <a:bodyPr/>
                    <a:lstStyle/>
                    <a:p>
                      <a:pPr algn="l" fontAlgn="b"/>
                      <a:r>
                        <a:rPr lang="en-US" sz="800" u="none" strike="noStrike">
                          <a:effectLst/>
                        </a:rPr>
                        <a:t>Graduate Tier III</a:t>
                      </a:r>
                      <a:endParaRPr lang="en-US" sz="800" b="0" i="0" u="none" strike="noStrike">
                        <a:solidFill>
                          <a:srgbClr val="000000"/>
                        </a:solidFill>
                        <a:effectLst/>
                        <a:latin typeface="Calibri" panose="020F0502020204030204" pitchFamily="34" charset="0"/>
                      </a:endParaRPr>
                    </a:p>
                  </a:txBody>
                  <a:tcPr marL="6646" marR="6646" marT="6646" marB="0" anchor="b"/>
                </a:tc>
                <a:tc>
                  <a:txBody>
                    <a:bodyPr/>
                    <a:lstStyle/>
                    <a:p>
                      <a:pPr algn="l" fontAlgn="b"/>
                      <a:r>
                        <a:rPr lang="en-US" sz="800" u="none" strike="noStrike">
                          <a:effectLst/>
                        </a:rPr>
                        <a:t>Resident</a:t>
                      </a:r>
                      <a:endParaRPr lang="en-US" sz="800" b="0" i="0" u="none" strike="noStrike">
                        <a:solidFill>
                          <a:srgbClr val="000000"/>
                        </a:solidFill>
                        <a:effectLst/>
                        <a:latin typeface="Calibri" panose="020F0502020204030204" pitchFamily="34" charset="0"/>
                      </a:endParaRPr>
                    </a:p>
                  </a:txBody>
                  <a:tcPr marL="6646" marR="6646" marT="6646" marB="0" anchor="b"/>
                </a:tc>
                <a:tc>
                  <a:txBody>
                    <a:bodyPr/>
                    <a:lstStyle/>
                    <a:p>
                      <a:pPr algn="l" fontAlgn="b"/>
                      <a:r>
                        <a:rPr lang="en-US" sz="800" u="none" strike="noStrike">
                          <a:effectLst/>
                        </a:rPr>
                        <a:t>Graduate Tier III</a:t>
                      </a:r>
                      <a:endParaRPr lang="en-US" sz="800" b="0" i="0" u="none" strike="noStrike">
                        <a:solidFill>
                          <a:srgbClr val="000000"/>
                        </a:solidFill>
                        <a:effectLst/>
                        <a:latin typeface="Calibri" panose="020F0502020204030204" pitchFamily="34" charset="0"/>
                      </a:endParaRPr>
                    </a:p>
                  </a:txBody>
                  <a:tcPr marL="6646" marR="6646" marT="6646" marB="0" anchor="b"/>
                </a:tc>
                <a:extLst>
                  <a:ext uri="{0D108BD9-81ED-4DB2-BD59-A6C34878D82A}">
                    <a16:rowId xmlns:a16="http://schemas.microsoft.com/office/drawing/2014/main" val="1013885292"/>
                  </a:ext>
                </a:extLst>
              </a:tr>
              <a:tr h="132922">
                <a:tc>
                  <a:txBody>
                    <a:bodyPr/>
                    <a:lstStyle/>
                    <a:p>
                      <a:pPr algn="r" fontAlgn="b"/>
                      <a:r>
                        <a:rPr lang="en-US" sz="800" u="none" strike="noStrike">
                          <a:effectLst/>
                        </a:rPr>
                        <a:t>0</a:t>
                      </a:r>
                      <a:endParaRPr lang="en-US" sz="800" b="0" i="0" u="none" strike="noStrike">
                        <a:solidFill>
                          <a:srgbClr val="000000"/>
                        </a:solidFill>
                        <a:effectLst/>
                        <a:latin typeface="Calibri" panose="020F0502020204030204" pitchFamily="34" charset="0"/>
                      </a:endParaRPr>
                    </a:p>
                  </a:txBody>
                  <a:tcPr marL="6646" marR="6646" marT="6646" marB="0" anchor="b"/>
                </a:tc>
                <a:tc>
                  <a:txBody>
                    <a:bodyPr/>
                    <a:lstStyle/>
                    <a:p>
                      <a:pPr algn="r" fontAlgn="b"/>
                      <a:r>
                        <a:rPr lang="en-US" sz="800" u="none" strike="noStrike">
                          <a:effectLst/>
                        </a:rPr>
                        <a:t>209</a:t>
                      </a:r>
                      <a:endParaRPr lang="en-US" sz="800" b="0" i="0" u="none" strike="noStrike">
                        <a:solidFill>
                          <a:srgbClr val="000000"/>
                        </a:solidFill>
                        <a:effectLst/>
                        <a:latin typeface="Calibri" panose="020F0502020204030204" pitchFamily="34" charset="0"/>
                      </a:endParaRPr>
                    </a:p>
                  </a:txBody>
                  <a:tcPr marL="6646" marR="6646" marT="6646" marB="0" anchor="b"/>
                </a:tc>
                <a:tc>
                  <a:txBody>
                    <a:bodyPr/>
                    <a:lstStyle/>
                    <a:p>
                      <a:pPr algn="l" fontAlgn="b"/>
                      <a:r>
                        <a:rPr lang="en-US" sz="800" u="none" strike="noStrike">
                          <a:effectLst/>
                        </a:rPr>
                        <a:t>Seattle, Nonresident, Graduate Tier III</a:t>
                      </a:r>
                      <a:endParaRPr lang="en-US" sz="800" b="0" i="0" u="none" strike="noStrike">
                        <a:solidFill>
                          <a:srgbClr val="000000"/>
                        </a:solidFill>
                        <a:effectLst/>
                        <a:latin typeface="Calibri" panose="020F0502020204030204" pitchFamily="34" charset="0"/>
                      </a:endParaRPr>
                    </a:p>
                  </a:txBody>
                  <a:tcPr marL="6646" marR="6646" marT="6646" marB="0" anchor="b"/>
                </a:tc>
                <a:tc>
                  <a:txBody>
                    <a:bodyPr/>
                    <a:lstStyle/>
                    <a:p>
                      <a:pPr algn="l" fontAlgn="b"/>
                      <a:r>
                        <a:rPr lang="en-US" sz="800" u="none" strike="noStrike">
                          <a:effectLst/>
                        </a:rPr>
                        <a:t>Graduate Tier III</a:t>
                      </a:r>
                      <a:endParaRPr lang="en-US" sz="800" b="0" i="0" u="none" strike="noStrike">
                        <a:solidFill>
                          <a:srgbClr val="000000"/>
                        </a:solidFill>
                        <a:effectLst/>
                        <a:latin typeface="Calibri" panose="020F0502020204030204" pitchFamily="34" charset="0"/>
                      </a:endParaRPr>
                    </a:p>
                  </a:txBody>
                  <a:tcPr marL="6646" marR="6646" marT="6646" marB="0" anchor="b"/>
                </a:tc>
                <a:tc>
                  <a:txBody>
                    <a:bodyPr/>
                    <a:lstStyle/>
                    <a:p>
                      <a:pPr algn="l" fontAlgn="b"/>
                      <a:r>
                        <a:rPr lang="en-US" sz="800" u="none" strike="noStrike">
                          <a:effectLst/>
                        </a:rPr>
                        <a:t>Nonresident</a:t>
                      </a:r>
                      <a:endParaRPr lang="en-US" sz="800" b="0" i="0" u="none" strike="noStrike">
                        <a:solidFill>
                          <a:srgbClr val="000000"/>
                        </a:solidFill>
                        <a:effectLst/>
                        <a:latin typeface="Calibri" panose="020F0502020204030204" pitchFamily="34" charset="0"/>
                      </a:endParaRPr>
                    </a:p>
                  </a:txBody>
                  <a:tcPr marL="6646" marR="6646" marT="6646" marB="0" anchor="b"/>
                </a:tc>
                <a:tc>
                  <a:txBody>
                    <a:bodyPr/>
                    <a:lstStyle/>
                    <a:p>
                      <a:pPr algn="l" fontAlgn="b"/>
                      <a:r>
                        <a:rPr lang="en-US" sz="800" u="none" strike="noStrike">
                          <a:effectLst/>
                        </a:rPr>
                        <a:t>Graduate Tier III</a:t>
                      </a:r>
                      <a:endParaRPr lang="en-US" sz="800" b="0" i="0" u="none" strike="noStrike">
                        <a:solidFill>
                          <a:srgbClr val="000000"/>
                        </a:solidFill>
                        <a:effectLst/>
                        <a:latin typeface="Calibri" panose="020F0502020204030204" pitchFamily="34" charset="0"/>
                      </a:endParaRPr>
                    </a:p>
                  </a:txBody>
                  <a:tcPr marL="6646" marR="6646" marT="6646" marB="0" anchor="b"/>
                </a:tc>
                <a:extLst>
                  <a:ext uri="{0D108BD9-81ED-4DB2-BD59-A6C34878D82A}">
                    <a16:rowId xmlns:a16="http://schemas.microsoft.com/office/drawing/2014/main" val="1052456341"/>
                  </a:ext>
                </a:extLst>
              </a:tr>
              <a:tr h="132922">
                <a:tc>
                  <a:txBody>
                    <a:bodyPr/>
                    <a:lstStyle/>
                    <a:p>
                      <a:pPr algn="r" fontAlgn="b"/>
                      <a:r>
                        <a:rPr lang="en-US" sz="800" u="none" strike="noStrike">
                          <a:effectLst/>
                        </a:rPr>
                        <a:t>0</a:t>
                      </a:r>
                      <a:endParaRPr lang="en-US" sz="800" b="0" i="0" u="none" strike="noStrike">
                        <a:solidFill>
                          <a:srgbClr val="000000"/>
                        </a:solidFill>
                        <a:effectLst/>
                        <a:latin typeface="Calibri" panose="020F0502020204030204" pitchFamily="34" charset="0"/>
                      </a:endParaRPr>
                    </a:p>
                  </a:txBody>
                  <a:tcPr marL="6646" marR="6646" marT="6646" marB="0" anchor="b"/>
                </a:tc>
                <a:tc>
                  <a:txBody>
                    <a:bodyPr/>
                    <a:lstStyle/>
                    <a:p>
                      <a:pPr algn="r" fontAlgn="b"/>
                      <a:r>
                        <a:rPr lang="en-US" sz="800" u="none" strike="noStrike">
                          <a:effectLst/>
                        </a:rPr>
                        <a:t>220</a:t>
                      </a:r>
                      <a:endParaRPr lang="en-US" sz="800" b="0" i="0" u="none" strike="noStrike">
                        <a:solidFill>
                          <a:srgbClr val="000000"/>
                        </a:solidFill>
                        <a:effectLst/>
                        <a:latin typeface="Calibri" panose="020F0502020204030204" pitchFamily="34" charset="0"/>
                      </a:endParaRPr>
                    </a:p>
                  </a:txBody>
                  <a:tcPr marL="6646" marR="6646" marT="6646" marB="0" anchor="b"/>
                </a:tc>
                <a:tc>
                  <a:txBody>
                    <a:bodyPr/>
                    <a:lstStyle/>
                    <a:p>
                      <a:pPr algn="l" fontAlgn="b"/>
                      <a:r>
                        <a:rPr lang="en-US" sz="800" u="none" strike="noStrike">
                          <a:effectLst/>
                        </a:rPr>
                        <a:t>Seattle, Resident, Post-baccalaureate/Non-Matric taking any graduate course</a:t>
                      </a:r>
                      <a:endParaRPr lang="en-US" sz="800" b="0" i="0" u="none" strike="noStrike">
                        <a:solidFill>
                          <a:srgbClr val="000000"/>
                        </a:solidFill>
                        <a:effectLst/>
                        <a:latin typeface="Calibri" panose="020F0502020204030204" pitchFamily="34" charset="0"/>
                      </a:endParaRPr>
                    </a:p>
                  </a:txBody>
                  <a:tcPr marL="6646" marR="6646" marT="6646" marB="0" anchor="b"/>
                </a:tc>
                <a:tc>
                  <a:txBody>
                    <a:bodyPr/>
                    <a:lstStyle/>
                    <a:p>
                      <a:pPr algn="l" fontAlgn="b"/>
                      <a:r>
                        <a:rPr lang="en-US" sz="800" u="none" strike="noStrike">
                          <a:effectLst/>
                        </a:rPr>
                        <a:t>Graduate Post-Bacc / Non-Matric</a:t>
                      </a:r>
                      <a:endParaRPr lang="en-US" sz="800" b="0" i="0" u="none" strike="noStrike">
                        <a:solidFill>
                          <a:srgbClr val="000000"/>
                        </a:solidFill>
                        <a:effectLst/>
                        <a:latin typeface="Calibri" panose="020F0502020204030204" pitchFamily="34" charset="0"/>
                      </a:endParaRPr>
                    </a:p>
                  </a:txBody>
                  <a:tcPr marL="6646" marR="6646" marT="6646" marB="0" anchor="b"/>
                </a:tc>
                <a:tc>
                  <a:txBody>
                    <a:bodyPr/>
                    <a:lstStyle/>
                    <a:p>
                      <a:pPr algn="l" fontAlgn="b"/>
                      <a:r>
                        <a:rPr lang="en-US" sz="800" u="none" strike="noStrike">
                          <a:effectLst/>
                        </a:rPr>
                        <a:t>Resident</a:t>
                      </a:r>
                      <a:endParaRPr lang="en-US" sz="800" b="0" i="0" u="none" strike="noStrike">
                        <a:solidFill>
                          <a:srgbClr val="000000"/>
                        </a:solidFill>
                        <a:effectLst/>
                        <a:latin typeface="Calibri" panose="020F0502020204030204" pitchFamily="34" charset="0"/>
                      </a:endParaRPr>
                    </a:p>
                  </a:txBody>
                  <a:tcPr marL="6646" marR="6646" marT="6646" marB="0" anchor="b"/>
                </a:tc>
                <a:tc>
                  <a:txBody>
                    <a:bodyPr/>
                    <a:lstStyle/>
                    <a:p>
                      <a:pPr algn="l" fontAlgn="b"/>
                      <a:r>
                        <a:rPr lang="en-US" sz="800" u="none" strike="noStrike">
                          <a:effectLst/>
                        </a:rPr>
                        <a:t>Graduate Tier III</a:t>
                      </a:r>
                      <a:endParaRPr lang="en-US" sz="800" b="0" i="0" u="none" strike="noStrike">
                        <a:solidFill>
                          <a:srgbClr val="000000"/>
                        </a:solidFill>
                        <a:effectLst/>
                        <a:latin typeface="Calibri" panose="020F0502020204030204" pitchFamily="34" charset="0"/>
                      </a:endParaRPr>
                    </a:p>
                  </a:txBody>
                  <a:tcPr marL="6646" marR="6646" marT="6646" marB="0" anchor="b"/>
                </a:tc>
                <a:extLst>
                  <a:ext uri="{0D108BD9-81ED-4DB2-BD59-A6C34878D82A}">
                    <a16:rowId xmlns:a16="http://schemas.microsoft.com/office/drawing/2014/main" val="3719234372"/>
                  </a:ext>
                </a:extLst>
              </a:tr>
              <a:tr h="132922">
                <a:tc>
                  <a:txBody>
                    <a:bodyPr/>
                    <a:lstStyle/>
                    <a:p>
                      <a:pPr algn="r" fontAlgn="b"/>
                      <a:r>
                        <a:rPr lang="en-US" sz="800" u="none" strike="noStrike">
                          <a:effectLst/>
                        </a:rPr>
                        <a:t>0</a:t>
                      </a:r>
                      <a:endParaRPr lang="en-US" sz="800" b="0" i="0" u="none" strike="noStrike">
                        <a:solidFill>
                          <a:srgbClr val="000000"/>
                        </a:solidFill>
                        <a:effectLst/>
                        <a:latin typeface="Calibri" panose="020F0502020204030204" pitchFamily="34" charset="0"/>
                      </a:endParaRPr>
                    </a:p>
                  </a:txBody>
                  <a:tcPr marL="6646" marR="6646" marT="6646" marB="0" anchor="b"/>
                </a:tc>
                <a:tc>
                  <a:txBody>
                    <a:bodyPr/>
                    <a:lstStyle/>
                    <a:p>
                      <a:pPr algn="r" fontAlgn="b"/>
                      <a:r>
                        <a:rPr lang="en-US" sz="800" u="none" strike="noStrike">
                          <a:effectLst/>
                        </a:rPr>
                        <a:t>221</a:t>
                      </a:r>
                      <a:endParaRPr lang="en-US" sz="800" b="0" i="0" u="none" strike="noStrike">
                        <a:solidFill>
                          <a:srgbClr val="000000"/>
                        </a:solidFill>
                        <a:effectLst/>
                        <a:latin typeface="Calibri" panose="020F0502020204030204" pitchFamily="34" charset="0"/>
                      </a:endParaRPr>
                    </a:p>
                  </a:txBody>
                  <a:tcPr marL="6646" marR="6646" marT="6646" marB="0" anchor="b"/>
                </a:tc>
                <a:tc>
                  <a:txBody>
                    <a:bodyPr/>
                    <a:lstStyle/>
                    <a:p>
                      <a:pPr algn="l" fontAlgn="b"/>
                      <a:r>
                        <a:rPr lang="en-US" sz="800" u="none" strike="noStrike">
                          <a:effectLst/>
                        </a:rPr>
                        <a:t>Seattle, Nonresident, Post-baccalaureate/Non-Matric taking any graduate course</a:t>
                      </a:r>
                      <a:endParaRPr lang="en-US" sz="800" b="0" i="0" u="none" strike="noStrike">
                        <a:solidFill>
                          <a:srgbClr val="000000"/>
                        </a:solidFill>
                        <a:effectLst/>
                        <a:latin typeface="Calibri" panose="020F0502020204030204" pitchFamily="34" charset="0"/>
                      </a:endParaRPr>
                    </a:p>
                  </a:txBody>
                  <a:tcPr marL="6646" marR="6646" marT="6646" marB="0" anchor="b"/>
                </a:tc>
                <a:tc>
                  <a:txBody>
                    <a:bodyPr/>
                    <a:lstStyle/>
                    <a:p>
                      <a:pPr algn="l" fontAlgn="b"/>
                      <a:r>
                        <a:rPr lang="en-US" sz="800" u="none" strike="noStrike">
                          <a:effectLst/>
                        </a:rPr>
                        <a:t>Graduate Post-Bacc / Non-Matric</a:t>
                      </a:r>
                      <a:endParaRPr lang="en-US" sz="800" b="0" i="0" u="none" strike="noStrike">
                        <a:solidFill>
                          <a:srgbClr val="000000"/>
                        </a:solidFill>
                        <a:effectLst/>
                        <a:latin typeface="Calibri" panose="020F0502020204030204" pitchFamily="34" charset="0"/>
                      </a:endParaRPr>
                    </a:p>
                  </a:txBody>
                  <a:tcPr marL="6646" marR="6646" marT="6646" marB="0" anchor="b"/>
                </a:tc>
                <a:tc>
                  <a:txBody>
                    <a:bodyPr/>
                    <a:lstStyle/>
                    <a:p>
                      <a:pPr algn="l" fontAlgn="b"/>
                      <a:r>
                        <a:rPr lang="en-US" sz="800" u="none" strike="noStrike">
                          <a:effectLst/>
                        </a:rPr>
                        <a:t>Nonresident</a:t>
                      </a:r>
                      <a:endParaRPr lang="en-US" sz="800" b="0" i="0" u="none" strike="noStrike">
                        <a:solidFill>
                          <a:srgbClr val="000000"/>
                        </a:solidFill>
                        <a:effectLst/>
                        <a:latin typeface="Calibri" panose="020F0502020204030204" pitchFamily="34" charset="0"/>
                      </a:endParaRPr>
                    </a:p>
                  </a:txBody>
                  <a:tcPr marL="6646" marR="6646" marT="6646" marB="0" anchor="b"/>
                </a:tc>
                <a:tc>
                  <a:txBody>
                    <a:bodyPr/>
                    <a:lstStyle/>
                    <a:p>
                      <a:pPr algn="l" fontAlgn="b"/>
                      <a:r>
                        <a:rPr lang="en-US" sz="800" u="none" strike="noStrike">
                          <a:effectLst/>
                        </a:rPr>
                        <a:t>Graduate Tier III</a:t>
                      </a:r>
                      <a:endParaRPr lang="en-US" sz="800" b="0" i="0" u="none" strike="noStrike">
                        <a:solidFill>
                          <a:srgbClr val="000000"/>
                        </a:solidFill>
                        <a:effectLst/>
                        <a:latin typeface="Calibri" panose="020F0502020204030204" pitchFamily="34" charset="0"/>
                      </a:endParaRPr>
                    </a:p>
                  </a:txBody>
                  <a:tcPr marL="6646" marR="6646" marT="6646" marB="0" anchor="b"/>
                </a:tc>
                <a:extLst>
                  <a:ext uri="{0D108BD9-81ED-4DB2-BD59-A6C34878D82A}">
                    <a16:rowId xmlns:a16="http://schemas.microsoft.com/office/drawing/2014/main" val="1773767291"/>
                  </a:ext>
                </a:extLst>
              </a:tr>
              <a:tr h="132922">
                <a:tc>
                  <a:txBody>
                    <a:bodyPr/>
                    <a:lstStyle/>
                    <a:p>
                      <a:pPr algn="r" fontAlgn="b"/>
                      <a:r>
                        <a:rPr lang="en-US" sz="800" u="none" strike="noStrike">
                          <a:effectLst/>
                        </a:rPr>
                        <a:t>0</a:t>
                      </a:r>
                      <a:endParaRPr lang="en-US" sz="800" b="0" i="0" u="none" strike="noStrike">
                        <a:solidFill>
                          <a:srgbClr val="000000"/>
                        </a:solidFill>
                        <a:effectLst/>
                        <a:latin typeface="Calibri" panose="020F0502020204030204" pitchFamily="34" charset="0"/>
                      </a:endParaRPr>
                    </a:p>
                  </a:txBody>
                  <a:tcPr marL="6646" marR="6646" marT="6646" marB="0" anchor="b"/>
                </a:tc>
                <a:tc>
                  <a:txBody>
                    <a:bodyPr/>
                    <a:lstStyle/>
                    <a:p>
                      <a:pPr algn="r" fontAlgn="b"/>
                      <a:r>
                        <a:rPr lang="en-US" sz="800" u="none" strike="noStrike">
                          <a:effectLst/>
                        </a:rPr>
                        <a:t>435</a:t>
                      </a:r>
                      <a:endParaRPr lang="en-US" sz="800" b="0" i="0" u="none" strike="noStrike">
                        <a:solidFill>
                          <a:srgbClr val="000000"/>
                        </a:solidFill>
                        <a:effectLst/>
                        <a:latin typeface="Calibri" panose="020F0502020204030204" pitchFamily="34" charset="0"/>
                      </a:endParaRPr>
                    </a:p>
                  </a:txBody>
                  <a:tcPr marL="6646" marR="6646" marT="6646" marB="0" anchor="b"/>
                </a:tc>
                <a:tc>
                  <a:txBody>
                    <a:bodyPr/>
                    <a:lstStyle/>
                    <a:p>
                      <a:pPr algn="l" fontAlgn="b"/>
                      <a:r>
                        <a:rPr lang="en-US" sz="800" u="none" strike="noStrike">
                          <a:effectLst/>
                        </a:rPr>
                        <a:t>Seattle, Resident, Master of Education &amp; Master in Teaching</a:t>
                      </a:r>
                      <a:endParaRPr lang="en-US" sz="800" b="0" i="0" u="none" strike="noStrike">
                        <a:solidFill>
                          <a:srgbClr val="000000"/>
                        </a:solidFill>
                        <a:effectLst/>
                        <a:latin typeface="Calibri" panose="020F0502020204030204" pitchFamily="34" charset="0"/>
                      </a:endParaRPr>
                    </a:p>
                  </a:txBody>
                  <a:tcPr marL="6646" marR="6646" marT="6646" marB="0" anchor="b"/>
                </a:tc>
                <a:tc>
                  <a:txBody>
                    <a:bodyPr/>
                    <a:lstStyle/>
                    <a:p>
                      <a:pPr algn="l" fontAlgn="b"/>
                      <a:r>
                        <a:rPr lang="en-US" sz="800" u="none" strike="noStrike">
                          <a:effectLst/>
                        </a:rPr>
                        <a:t>Master of Education and Master in Teaching</a:t>
                      </a:r>
                      <a:endParaRPr lang="en-US" sz="800" b="0" i="0" u="none" strike="noStrike">
                        <a:solidFill>
                          <a:srgbClr val="000000"/>
                        </a:solidFill>
                        <a:effectLst/>
                        <a:latin typeface="Calibri" panose="020F0502020204030204" pitchFamily="34" charset="0"/>
                      </a:endParaRPr>
                    </a:p>
                  </a:txBody>
                  <a:tcPr marL="6646" marR="6646" marT="6646" marB="0" anchor="b"/>
                </a:tc>
                <a:tc>
                  <a:txBody>
                    <a:bodyPr/>
                    <a:lstStyle/>
                    <a:p>
                      <a:pPr algn="l" fontAlgn="b"/>
                      <a:r>
                        <a:rPr lang="en-US" sz="800" u="none" strike="noStrike">
                          <a:effectLst/>
                        </a:rPr>
                        <a:t>Resident</a:t>
                      </a:r>
                      <a:endParaRPr lang="en-US" sz="800" b="0" i="0" u="none" strike="noStrike">
                        <a:solidFill>
                          <a:srgbClr val="000000"/>
                        </a:solidFill>
                        <a:effectLst/>
                        <a:latin typeface="Calibri" panose="020F0502020204030204" pitchFamily="34" charset="0"/>
                      </a:endParaRPr>
                    </a:p>
                  </a:txBody>
                  <a:tcPr marL="6646" marR="6646" marT="6646" marB="0" anchor="b"/>
                </a:tc>
                <a:tc>
                  <a:txBody>
                    <a:bodyPr/>
                    <a:lstStyle/>
                    <a:p>
                      <a:pPr algn="l" fontAlgn="b"/>
                      <a:r>
                        <a:rPr lang="en-US" sz="800" u="none" strike="noStrike">
                          <a:effectLst/>
                        </a:rPr>
                        <a:t>Education Graduate</a:t>
                      </a:r>
                      <a:endParaRPr lang="en-US" sz="800" b="0" i="0" u="none" strike="noStrike">
                        <a:solidFill>
                          <a:srgbClr val="000000"/>
                        </a:solidFill>
                        <a:effectLst/>
                        <a:latin typeface="Calibri" panose="020F0502020204030204" pitchFamily="34" charset="0"/>
                      </a:endParaRPr>
                    </a:p>
                  </a:txBody>
                  <a:tcPr marL="6646" marR="6646" marT="6646" marB="0" anchor="b"/>
                </a:tc>
                <a:extLst>
                  <a:ext uri="{0D108BD9-81ED-4DB2-BD59-A6C34878D82A}">
                    <a16:rowId xmlns:a16="http://schemas.microsoft.com/office/drawing/2014/main" val="2386978857"/>
                  </a:ext>
                </a:extLst>
              </a:tr>
              <a:tr h="132922">
                <a:tc>
                  <a:txBody>
                    <a:bodyPr/>
                    <a:lstStyle/>
                    <a:p>
                      <a:pPr algn="r" fontAlgn="b"/>
                      <a:r>
                        <a:rPr lang="en-US" sz="800" u="none" strike="noStrike">
                          <a:effectLst/>
                        </a:rPr>
                        <a:t>0</a:t>
                      </a:r>
                      <a:endParaRPr lang="en-US" sz="800" b="0" i="0" u="none" strike="noStrike">
                        <a:solidFill>
                          <a:srgbClr val="000000"/>
                        </a:solidFill>
                        <a:effectLst/>
                        <a:latin typeface="Calibri" panose="020F0502020204030204" pitchFamily="34" charset="0"/>
                      </a:endParaRPr>
                    </a:p>
                  </a:txBody>
                  <a:tcPr marL="6646" marR="6646" marT="6646" marB="0" anchor="b"/>
                </a:tc>
                <a:tc>
                  <a:txBody>
                    <a:bodyPr/>
                    <a:lstStyle/>
                    <a:p>
                      <a:pPr algn="r" fontAlgn="b"/>
                      <a:r>
                        <a:rPr lang="en-US" sz="800" u="none" strike="noStrike">
                          <a:effectLst/>
                        </a:rPr>
                        <a:t>436</a:t>
                      </a:r>
                      <a:endParaRPr lang="en-US" sz="800" b="0" i="0" u="none" strike="noStrike">
                        <a:solidFill>
                          <a:srgbClr val="000000"/>
                        </a:solidFill>
                        <a:effectLst/>
                        <a:latin typeface="Calibri" panose="020F0502020204030204" pitchFamily="34" charset="0"/>
                      </a:endParaRPr>
                    </a:p>
                  </a:txBody>
                  <a:tcPr marL="6646" marR="6646" marT="6646" marB="0" anchor="b"/>
                </a:tc>
                <a:tc>
                  <a:txBody>
                    <a:bodyPr/>
                    <a:lstStyle/>
                    <a:p>
                      <a:pPr algn="l" fontAlgn="b"/>
                      <a:r>
                        <a:rPr lang="en-US" sz="800" u="none" strike="noStrike">
                          <a:effectLst/>
                        </a:rPr>
                        <a:t>Seattle, Nonresident, Master of Education &amp; Master in Teaching</a:t>
                      </a:r>
                      <a:endParaRPr lang="en-US" sz="800" b="0" i="0" u="none" strike="noStrike">
                        <a:solidFill>
                          <a:srgbClr val="000000"/>
                        </a:solidFill>
                        <a:effectLst/>
                        <a:latin typeface="Calibri" panose="020F0502020204030204" pitchFamily="34" charset="0"/>
                      </a:endParaRPr>
                    </a:p>
                  </a:txBody>
                  <a:tcPr marL="6646" marR="6646" marT="6646" marB="0" anchor="b"/>
                </a:tc>
                <a:tc>
                  <a:txBody>
                    <a:bodyPr/>
                    <a:lstStyle/>
                    <a:p>
                      <a:pPr algn="l" fontAlgn="b"/>
                      <a:r>
                        <a:rPr lang="en-US" sz="800" u="none" strike="noStrike">
                          <a:effectLst/>
                        </a:rPr>
                        <a:t>Master of Education and Master in Teaching</a:t>
                      </a:r>
                      <a:endParaRPr lang="en-US" sz="800" b="0" i="0" u="none" strike="noStrike">
                        <a:solidFill>
                          <a:srgbClr val="000000"/>
                        </a:solidFill>
                        <a:effectLst/>
                        <a:latin typeface="Calibri" panose="020F0502020204030204" pitchFamily="34" charset="0"/>
                      </a:endParaRPr>
                    </a:p>
                  </a:txBody>
                  <a:tcPr marL="6646" marR="6646" marT="6646" marB="0" anchor="b"/>
                </a:tc>
                <a:tc>
                  <a:txBody>
                    <a:bodyPr/>
                    <a:lstStyle/>
                    <a:p>
                      <a:pPr algn="l" fontAlgn="b"/>
                      <a:r>
                        <a:rPr lang="en-US" sz="800" u="none" strike="noStrike">
                          <a:effectLst/>
                        </a:rPr>
                        <a:t>Nonresident</a:t>
                      </a:r>
                      <a:endParaRPr lang="en-US" sz="800" b="0" i="0" u="none" strike="noStrike">
                        <a:solidFill>
                          <a:srgbClr val="000000"/>
                        </a:solidFill>
                        <a:effectLst/>
                        <a:latin typeface="Calibri" panose="020F0502020204030204" pitchFamily="34" charset="0"/>
                      </a:endParaRPr>
                    </a:p>
                  </a:txBody>
                  <a:tcPr marL="6646" marR="6646" marT="6646" marB="0" anchor="b"/>
                </a:tc>
                <a:tc>
                  <a:txBody>
                    <a:bodyPr/>
                    <a:lstStyle/>
                    <a:p>
                      <a:pPr algn="l" fontAlgn="b"/>
                      <a:r>
                        <a:rPr lang="en-US" sz="800" u="none" strike="noStrike">
                          <a:effectLst/>
                        </a:rPr>
                        <a:t>Education Graduate</a:t>
                      </a:r>
                      <a:endParaRPr lang="en-US" sz="800" b="0" i="0" u="none" strike="noStrike">
                        <a:solidFill>
                          <a:srgbClr val="000000"/>
                        </a:solidFill>
                        <a:effectLst/>
                        <a:latin typeface="Calibri" panose="020F0502020204030204" pitchFamily="34" charset="0"/>
                      </a:endParaRPr>
                    </a:p>
                  </a:txBody>
                  <a:tcPr marL="6646" marR="6646" marT="6646" marB="0" anchor="b"/>
                </a:tc>
                <a:extLst>
                  <a:ext uri="{0D108BD9-81ED-4DB2-BD59-A6C34878D82A}">
                    <a16:rowId xmlns:a16="http://schemas.microsoft.com/office/drawing/2014/main" val="725727562"/>
                  </a:ext>
                </a:extLst>
              </a:tr>
              <a:tr h="132922">
                <a:tc>
                  <a:txBody>
                    <a:bodyPr/>
                    <a:lstStyle/>
                    <a:p>
                      <a:pPr algn="r" fontAlgn="b"/>
                      <a:r>
                        <a:rPr lang="en-US" sz="800" u="none" strike="noStrike">
                          <a:effectLst/>
                        </a:rPr>
                        <a:t>0</a:t>
                      </a:r>
                      <a:endParaRPr lang="en-US" sz="800" b="0" i="0" u="none" strike="noStrike">
                        <a:solidFill>
                          <a:srgbClr val="000000"/>
                        </a:solidFill>
                        <a:effectLst/>
                        <a:latin typeface="Calibri" panose="020F0502020204030204" pitchFamily="34" charset="0"/>
                      </a:endParaRPr>
                    </a:p>
                  </a:txBody>
                  <a:tcPr marL="6646" marR="6646" marT="6646" marB="0" anchor="b"/>
                </a:tc>
                <a:tc>
                  <a:txBody>
                    <a:bodyPr/>
                    <a:lstStyle/>
                    <a:p>
                      <a:pPr algn="r" fontAlgn="b"/>
                      <a:r>
                        <a:rPr lang="en-US" sz="800" u="none" strike="noStrike">
                          <a:effectLst/>
                        </a:rPr>
                        <a:t>432</a:t>
                      </a:r>
                      <a:endParaRPr lang="en-US" sz="800" b="0" i="0" u="none" strike="noStrike">
                        <a:solidFill>
                          <a:srgbClr val="000000"/>
                        </a:solidFill>
                        <a:effectLst/>
                        <a:latin typeface="Calibri" panose="020F0502020204030204" pitchFamily="34" charset="0"/>
                      </a:endParaRPr>
                    </a:p>
                  </a:txBody>
                  <a:tcPr marL="6646" marR="6646" marT="6646" marB="0" anchor="b"/>
                </a:tc>
                <a:tc>
                  <a:txBody>
                    <a:bodyPr/>
                    <a:lstStyle/>
                    <a:p>
                      <a:pPr algn="l" fontAlgn="b"/>
                      <a:r>
                        <a:rPr lang="en-US" sz="800" u="none" strike="noStrike">
                          <a:effectLst/>
                        </a:rPr>
                        <a:t>Seattle, Resident, Doctor of Education &amp; Education PhD</a:t>
                      </a:r>
                      <a:endParaRPr lang="en-US" sz="800" b="0" i="0" u="none" strike="noStrike">
                        <a:solidFill>
                          <a:srgbClr val="000000"/>
                        </a:solidFill>
                        <a:effectLst/>
                        <a:latin typeface="Calibri" panose="020F0502020204030204" pitchFamily="34" charset="0"/>
                      </a:endParaRPr>
                    </a:p>
                  </a:txBody>
                  <a:tcPr marL="6646" marR="6646" marT="6646" marB="0" anchor="b"/>
                </a:tc>
                <a:tc>
                  <a:txBody>
                    <a:bodyPr/>
                    <a:lstStyle/>
                    <a:p>
                      <a:pPr algn="l" fontAlgn="b"/>
                      <a:r>
                        <a:rPr lang="en-US" sz="800" u="none" strike="noStrike">
                          <a:effectLst/>
                        </a:rPr>
                        <a:t>Doctor of Education and Education PhD</a:t>
                      </a:r>
                      <a:endParaRPr lang="en-US" sz="800" b="0" i="0" u="none" strike="noStrike">
                        <a:solidFill>
                          <a:srgbClr val="000000"/>
                        </a:solidFill>
                        <a:effectLst/>
                        <a:latin typeface="Calibri" panose="020F0502020204030204" pitchFamily="34" charset="0"/>
                      </a:endParaRPr>
                    </a:p>
                  </a:txBody>
                  <a:tcPr marL="6646" marR="6646" marT="6646" marB="0" anchor="b"/>
                </a:tc>
                <a:tc>
                  <a:txBody>
                    <a:bodyPr/>
                    <a:lstStyle/>
                    <a:p>
                      <a:pPr algn="l" fontAlgn="b"/>
                      <a:r>
                        <a:rPr lang="en-US" sz="800" u="none" strike="noStrike">
                          <a:effectLst/>
                        </a:rPr>
                        <a:t>Resident</a:t>
                      </a:r>
                      <a:endParaRPr lang="en-US" sz="800" b="0" i="0" u="none" strike="noStrike">
                        <a:solidFill>
                          <a:srgbClr val="000000"/>
                        </a:solidFill>
                        <a:effectLst/>
                        <a:latin typeface="Calibri" panose="020F0502020204030204" pitchFamily="34" charset="0"/>
                      </a:endParaRPr>
                    </a:p>
                  </a:txBody>
                  <a:tcPr marL="6646" marR="6646" marT="6646" marB="0" anchor="b"/>
                </a:tc>
                <a:tc>
                  <a:txBody>
                    <a:bodyPr/>
                    <a:lstStyle/>
                    <a:p>
                      <a:pPr algn="l" fontAlgn="b"/>
                      <a:r>
                        <a:rPr lang="en-US" sz="800" u="none" strike="noStrike">
                          <a:effectLst/>
                        </a:rPr>
                        <a:t>Education Graduate</a:t>
                      </a:r>
                      <a:endParaRPr lang="en-US" sz="800" b="0" i="0" u="none" strike="noStrike">
                        <a:solidFill>
                          <a:srgbClr val="000000"/>
                        </a:solidFill>
                        <a:effectLst/>
                        <a:latin typeface="Calibri" panose="020F0502020204030204" pitchFamily="34" charset="0"/>
                      </a:endParaRPr>
                    </a:p>
                  </a:txBody>
                  <a:tcPr marL="6646" marR="6646" marT="6646" marB="0" anchor="b"/>
                </a:tc>
                <a:extLst>
                  <a:ext uri="{0D108BD9-81ED-4DB2-BD59-A6C34878D82A}">
                    <a16:rowId xmlns:a16="http://schemas.microsoft.com/office/drawing/2014/main" val="769996347"/>
                  </a:ext>
                </a:extLst>
              </a:tr>
              <a:tr h="132922">
                <a:tc>
                  <a:txBody>
                    <a:bodyPr/>
                    <a:lstStyle/>
                    <a:p>
                      <a:pPr algn="r" fontAlgn="b"/>
                      <a:r>
                        <a:rPr lang="en-US" sz="800" u="none" strike="noStrike">
                          <a:effectLst/>
                        </a:rPr>
                        <a:t>0</a:t>
                      </a:r>
                      <a:endParaRPr lang="en-US" sz="800" b="0" i="0" u="none" strike="noStrike">
                        <a:solidFill>
                          <a:srgbClr val="000000"/>
                        </a:solidFill>
                        <a:effectLst/>
                        <a:latin typeface="Calibri" panose="020F0502020204030204" pitchFamily="34" charset="0"/>
                      </a:endParaRPr>
                    </a:p>
                  </a:txBody>
                  <a:tcPr marL="6646" marR="6646" marT="6646" marB="0" anchor="b"/>
                </a:tc>
                <a:tc>
                  <a:txBody>
                    <a:bodyPr/>
                    <a:lstStyle/>
                    <a:p>
                      <a:pPr algn="r" fontAlgn="b"/>
                      <a:r>
                        <a:rPr lang="en-US" sz="800" u="none" strike="noStrike">
                          <a:effectLst/>
                        </a:rPr>
                        <a:t>433</a:t>
                      </a:r>
                      <a:endParaRPr lang="en-US" sz="800" b="0" i="0" u="none" strike="noStrike">
                        <a:solidFill>
                          <a:srgbClr val="000000"/>
                        </a:solidFill>
                        <a:effectLst/>
                        <a:latin typeface="Calibri" panose="020F0502020204030204" pitchFamily="34" charset="0"/>
                      </a:endParaRPr>
                    </a:p>
                  </a:txBody>
                  <a:tcPr marL="6646" marR="6646" marT="6646" marB="0" anchor="b"/>
                </a:tc>
                <a:tc>
                  <a:txBody>
                    <a:bodyPr/>
                    <a:lstStyle/>
                    <a:p>
                      <a:pPr algn="l" fontAlgn="b"/>
                      <a:r>
                        <a:rPr lang="en-US" sz="800" u="none" strike="noStrike">
                          <a:effectLst/>
                        </a:rPr>
                        <a:t>Seattle, Nonresident, Doctor of Education &amp; Education PhD</a:t>
                      </a:r>
                      <a:endParaRPr lang="en-US" sz="800" b="0" i="0" u="none" strike="noStrike">
                        <a:solidFill>
                          <a:srgbClr val="000000"/>
                        </a:solidFill>
                        <a:effectLst/>
                        <a:latin typeface="Calibri" panose="020F0502020204030204" pitchFamily="34" charset="0"/>
                      </a:endParaRPr>
                    </a:p>
                  </a:txBody>
                  <a:tcPr marL="6646" marR="6646" marT="6646" marB="0" anchor="b"/>
                </a:tc>
                <a:tc>
                  <a:txBody>
                    <a:bodyPr/>
                    <a:lstStyle/>
                    <a:p>
                      <a:pPr algn="l" fontAlgn="b"/>
                      <a:r>
                        <a:rPr lang="en-US" sz="800" u="none" strike="noStrike">
                          <a:effectLst/>
                        </a:rPr>
                        <a:t>Doctor of Education and Education PhD</a:t>
                      </a:r>
                      <a:endParaRPr lang="en-US" sz="800" b="0" i="0" u="none" strike="noStrike">
                        <a:solidFill>
                          <a:srgbClr val="000000"/>
                        </a:solidFill>
                        <a:effectLst/>
                        <a:latin typeface="Calibri" panose="020F0502020204030204" pitchFamily="34" charset="0"/>
                      </a:endParaRPr>
                    </a:p>
                  </a:txBody>
                  <a:tcPr marL="6646" marR="6646" marT="6646" marB="0" anchor="b"/>
                </a:tc>
                <a:tc>
                  <a:txBody>
                    <a:bodyPr/>
                    <a:lstStyle/>
                    <a:p>
                      <a:pPr algn="l" fontAlgn="b"/>
                      <a:r>
                        <a:rPr lang="en-US" sz="800" u="none" strike="noStrike">
                          <a:effectLst/>
                        </a:rPr>
                        <a:t>Nonresident</a:t>
                      </a:r>
                      <a:endParaRPr lang="en-US" sz="800" b="0" i="0" u="none" strike="noStrike">
                        <a:solidFill>
                          <a:srgbClr val="000000"/>
                        </a:solidFill>
                        <a:effectLst/>
                        <a:latin typeface="Calibri" panose="020F0502020204030204" pitchFamily="34" charset="0"/>
                      </a:endParaRPr>
                    </a:p>
                  </a:txBody>
                  <a:tcPr marL="6646" marR="6646" marT="6646" marB="0" anchor="b"/>
                </a:tc>
                <a:tc>
                  <a:txBody>
                    <a:bodyPr/>
                    <a:lstStyle/>
                    <a:p>
                      <a:pPr algn="l" fontAlgn="b"/>
                      <a:r>
                        <a:rPr lang="en-US" sz="800" u="none" strike="noStrike" dirty="0">
                          <a:effectLst/>
                        </a:rPr>
                        <a:t>Education Graduate</a:t>
                      </a:r>
                      <a:endParaRPr lang="en-US" sz="800" b="0" i="0" u="none" strike="noStrike" dirty="0">
                        <a:solidFill>
                          <a:srgbClr val="000000"/>
                        </a:solidFill>
                        <a:effectLst/>
                        <a:latin typeface="Calibri" panose="020F0502020204030204" pitchFamily="34" charset="0"/>
                      </a:endParaRPr>
                    </a:p>
                  </a:txBody>
                  <a:tcPr marL="6646" marR="6646" marT="6646" marB="0" anchor="b"/>
                </a:tc>
                <a:extLst>
                  <a:ext uri="{0D108BD9-81ED-4DB2-BD59-A6C34878D82A}">
                    <a16:rowId xmlns:a16="http://schemas.microsoft.com/office/drawing/2014/main" val="4091185312"/>
                  </a:ext>
                </a:extLst>
              </a:tr>
            </a:tbl>
          </a:graphicData>
        </a:graphic>
      </p:graphicFrame>
    </p:spTree>
    <p:extLst>
      <p:ext uri="{BB962C8B-B14F-4D97-AF65-F5344CB8AC3E}">
        <p14:creationId xmlns:p14="http://schemas.microsoft.com/office/powerpoint/2010/main" val="10846896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First: Find total amount of operating fee charged</a:t>
            </a:r>
            <a:endParaRPr lang="en-US" dirty="0"/>
          </a:p>
        </p:txBody>
      </p:sp>
      <p:sp>
        <p:nvSpPr>
          <p:cNvPr id="3" name="Text Placeholder 2"/>
          <p:cNvSpPr>
            <a:spLocks noGrp="1"/>
          </p:cNvSpPr>
          <p:nvPr>
            <p:ph type="body" sz="quarter" idx="11"/>
          </p:nvPr>
        </p:nvSpPr>
        <p:spPr>
          <a:xfrm>
            <a:off x="659305" y="1736725"/>
            <a:ext cx="8196210" cy="521843"/>
          </a:xfrm>
        </p:spPr>
        <p:txBody>
          <a:bodyPr/>
          <a:lstStyle/>
          <a:p>
            <a:pPr marL="0" indent="0">
              <a:buNone/>
            </a:pPr>
            <a:r>
              <a:rPr lang="en-US" dirty="0" smtClean="0"/>
              <a:t>Use </a:t>
            </a:r>
            <a:r>
              <a:rPr lang="en-US" dirty="0" err="1" smtClean="0"/>
              <a:t>ABB_StudentTuition</a:t>
            </a:r>
            <a:endParaRPr lang="en-US" dirty="0"/>
          </a:p>
        </p:txBody>
      </p:sp>
      <p:sp>
        <p:nvSpPr>
          <p:cNvPr id="6" name="Text Placeholder 2"/>
          <p:cNvSpPr txBox="1">
            <a:spLocks/>
          </p:cNvSpPr>
          <p:nvPr/>
        </p:nvSpPr>
        <p:spPr>
          <a:xfrm>
            <a:off x="3646345" y="2258568"/>
            <a:ext cx="4784423" cy="2829179"/>
          </a:xfrm>
          <a:prstGeom prst="rect">
            <a:avLst/>
          </a:prstGeom>
        </p:spPr>
        <p:txBody>
          <a:bodyPr/>
          <a:lstStyle>
            <a:lvl1pPr marL="342900" indent="-342900" algn="l" defTabSz="457200" rtl="0" eaLnBrk="1" latinLnBrk="0" hangingPunct="1">
              <a:spcBef>
                <a:spcPct val="20000"/>
              </a:spcBef>
              <a:buFont typeface="Lucida Grande"/>
              <a:buChar char="&gt;"/>
              <a:defRPr sz="2400" b="1" i="0" kern="1200" baseline="0">
                <a:solidFill>
                  <a:srgbClr val="4B2E83"/>
                </a:solidFill>
                <a:latin typeface="Open Sans"/>
                <a:ea typeface="+mn-ea"/>
                <a:cs typeface="Open Sans"/>
              </a:defRPr>
            </a:lvl1pPr>
            <a:lvl2pPr marL="742950" indent="-285750" algn="l" defTabSz="457200" rtl="0" eaLnBrk="1" latinLnBrk="0" hangingPunct="1">
              <a:spcBef>
                <a:spcPct val="20000"/>
              </a:spcBef>
              <a:buFont typeface="Arial"/>
              <a:buChar char="–"/>
              <a:defRPr sz="2000" b="1" i="0" kern="1200" baseline="0">
                <a:solidFill>
                  <a:srgbClr val="4B2E83"/>
                </a:solidFill>
                <a:latin typeface="Open Sans"/>
                <a:ea typeface="+mn-ea"/>
                <a:cs typeface="Open Sans"/>
              </a:defRPr>
            </a:lvl2pPr>
            <a:lvl3pPr marL="1143000" indent="-228600" algn="l" defTabSz="457200" rtl="0" eaLnBrk="1" latinLnBrk="0" hangingPunct="1">
              <a:spcBef>
                <a:spcPct val="20000"/>
              </a:spcBef>
              <a:buSzPct val="100000"/>
              <a:buFont typeface="Lucida Grande"/>
              <a:buChar char="&gt;"/>
              <a:defRPr sz="1800" b="1" i="0" kern="1200" baseline="0">
                <a:solidFill>
                  <a:srgbClr val="4B2E83"/>
                </a:solidFill>
                <a:latin typeface="Open Sans"/>
                <a:ea typeface="+mn-ea"/>
                <a:cs typeface="Open Sans"/>
              </a:defRPr>
            </a:lvl3pPr>
            <a:lvl4pPr marL="1600200" indent="-228600" algn="l" defTabSz="457200" rtl="0" eaLnBrk="1" latinLnBrk="0" hangingPunct="1">
              <a:spcBef>
                <a:spcPct val="20000"/>
              </a:spcBef>
              <a:buFont typeface="Arial"/>
              <a:buChar char="–"/>
              <a:defRPr sz="1600" b="1" i="0" kern="1200" baseline="0">
                <a:solidFill>
                  <a:srgbClr val="4B2E83"/>
                </a:solidFill>
                <a:latin typeface="Open Sans"/>
                <a:ea typeface="+mn-ea"/>
                <a:cs typeface="Open Sans"/>
              </a:defRPr>
            </a:lvl4pPr>
            <a:lvl5pPr marL="2057400" indent="-228600" algn="l" defTabSz="457200" rtl="0" eaLnBrk="1" latinLnBrk="0" hangingPunct="1">
              <a:spcBef>
                <a:spcPct val="20000"/>
              </a:spcBef>
              <a:buFont typeface="Lucida Grande"/>
              <a:buChar char="&gt;"/>
              <a:defRPr sz="1400" b="1" i="0" kern="1200" baseline="0">
                <a:solidFill>
                  <a:srgbClr val="4B2E83"/>
                </a:solidFill>
                <a:latin typeface="Open Sans"/>
                <a:ea typeface="+mn-ea"/>
                <a:cs typeface="Open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Font typeface="Wingdings" panose="05000000000000000000" pitchFamily="2" charset="2"/>
              <a:buChar char="Ø"/>
            </a:pPr>
            <a:r>
              <a:rPr lang="en-US" sz="1800" dirty="0" smtClean="0"/>
              <a:t>One record per student per quarter</a:t>
            </a:r>
          </a:p>
          <a:p>
            <a:pPr>
              <a:buFont typeface="Wingdings" panose="05000000000000000000" pitchFamily="2" charset="2"/>
              <a:buChar char="Ø"/>
            </a:pPr>
            <a:r>
              <a:rPr lang="en-US" sz="1800" dirty="0" smtClean="0"/>
              <a:t>Shows:</a:t>
            </a:r>
          </a:p>
          <a:p>
            <a:pPr lvl="1">
              <a:buFont typeface="Wingdings" panose="05000000000000000000" pitchFamily="2" charset="2"/>
              <a:buChar char="Ø"/>
            </a:pPr>
            <a:r>
              <a:rPr lang="en-US" sz="1800" dirty="0" smtClean="0"/>
              <a:t>Tuition campus, category, group, and residency</a:t>
            </a:r>
          </a:p>
          <a:p>
            <a:pPr lvl="1">
              <a:buFont typeface="Wingdings" panose="05000000000000000000" pitchFamily="2" charset="2"/>
              <a:buChar char="Ø"/>
            </a:pPr>
            <a:r>
              <a:rPr lang="en-US" sz="1800" dirty="0" smtClean="0"/>
              <a:t>Amount charged, given census day enrollment, for each fee</a:t>
            </a:r>
          </a:p>
          <a:p>
            <a:pPr lvl="2">
              <a:buFont typeface="Wingdings" panose="05000000000000000000" pitchFamily="2" charset="2"/>
              <a:buChar char="Ø"/>
            </a:pPr>
            <a:r>
              <a:rPr lang="en-US" dirty="0" smtClean="0"/>
              <a:t>You want operating fee and resident portion of operating fee</a:t>
            </a:r>
            <a:endParaRPr lang="en-US" sz="1200" dirty="0" smtClean="0"/>
          </a:p>
          <a:p>
            <a:pPr>
              <a:buFont typeface="Wingdings" panose="05000000000000000000" pitchFamily="2" charset="2"/>
              <a:buChar char="Ø"/>
            </a:pPr>
            <a:endParaRPr lang="en-US" sz="1800" dirty="0" smtClean="0"/>
          </a:p>
          <a:p>
            <a:pPr marL="0" indent="0">
              <a:buNone/>
            </a:pPr>
            <a:endParaRPr lang="en-US" sz="1800" dirty="0"/>
          </a:p>
        </p:txBody>
      </p:sp>
      <p:pic>
        <p:nvPicPr>
          <p:cNvPr id="4" name="Picture 3"/>
          <p:cNvPicPr>
            <a:picLocks noChangeAspect="1"/>
          </p:cNvPicPr>
          <p:nvPr/>
        </p:nvPicPr>
        <p:blipFill>
          <a:blip r:embed="rId2"/>
          <a:stretch>
            <a:fillRect/>
          </a:stretch>
        </p:blipFill>
        <p:spPr>
          <a:xfrm>
            <a:off x="865045" y="2258567"/>
            <a:ext cx="2632397" cy="4128897"/>
          </a:xfrm>
          <a:prstGeom prst="rect">
            <a:avLst/>
          </a:prstGeom>
        </p:spPr>
      </p:pic>
      <p:sp>
        <p:nvSpPr>
          <p:cNvPr id="7" name="Rounded Rectangle 6"/>
          <p:cNvSpPr/>
          <p:nvPr/>
        </p:nvSpPr>
        <p:spPr>
          <a:xfrm>
            <a:off x="1024128" y="5943600"/>
            <a:ext cx="2176272" cy="443864"/>
          </a:xfrm>
          <a:prstGeom prst="roundRect">
            <a:avLst/>
          </a:prstGeom>
          <a:noFill/>
          <a:ln w="19050">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 Placeholder 2"/>
          <p:cNvSpPr txBox="1">
            <a:spLocks/>
          </p:cNvSpPr>
          <p:nvPr/>
        </p:nvSpPr>
        <p:spPr>
          <a:xfrm>
            <a:off x="3646345" y="5087747"/>
            <a:ext cx="4784423" cy="639445"/>
          </a:xfrm>
          <a:prstGeom prst="rect">
            <a:avLst/>
          </a:prstGeom>
        </p:spPr>
        <p:txBody>
          <a:bodyPr/>
          <a:lstStyle>
            <a:lvl1pPr marL="342900" indent="-342900" algn="l" defTabSz="457200" rtl="0" eaLnBrk="1" latinLnBrk="0" hangingPunct="1">
              <a:spcBef>
                <a:spcPct val="20000"/>
              </a:spcBef>
              <a:buFont typeface="Lucida Grande"/>
              <a:buChar char="&gt;"/>
              <a:defRPr sz="2400" b="1" i="0" kern="1200" baseline="0">
                <a:solidFill>
                  <a:srgbClr val="4B2E83"/>
                </a:solidFill>
                <a:latin typeface="Open Sans"/>
                <a:ea typeface="+mn-ea"/>
                <a:cs typeface="Open Sans"/>
              </a:defRPr>
            </a:lvl1pPr>
            <a:lvl2pPr marL="742950" indent="-285750" algn="l" defTabSz="457200" rtl="0" eaLnBrk="1" latinLnBrk="0" hangingPunct="1">
              <a:spcBef>
                <a:spcPct val="20000"/>
              </a:spcBef>
              <a:buFont typeface="Arial"/>
              <a:buChar char="–"/>
              <a:defRPr sz="2000" b="1" i="0" kern="1200" baseline="0">
                <a:solidFill>
                  <a:srgbClr val="4B2E83"/>
                </a:solidFill>
                <a:latin typeface="Open Sans"/>
                <a:ea typeface="+mn-ea"/>
                <a:cs typeface="Open Sans"/>
              </a:defRPr>
            </a:lvl2pPr>
            <a:lvl3pPr marL="1143000" indent="-228600" algn="l" defTabSz="457200" rtl="0" eaLnBrk="1" latinLnBrk="0" hangingPunct="1">
              <a:spcBef>
                <a:spcPct val="20000"/>
              </a:spcBef>
              <a:buSzPct val="100000"/>
              <a:buFont typeface="Lucida Grande"/>
              <a:buChar char="&gt;"/>
              <a:defRPr sz="1800" b="1" i="0" kern="1200" baseline="0">
                <a:solidFill>
                  <a:srgbClr val="4B2E83"/>
                </a:solidFill>
                <a:latin typeface="Open Sans"/>
                <a:ea typeface="+mn-ea"/>
                <a:cs typeface="Open Sans"/>
              </a:defRPr>
            </a:lvl3pPr>
            <a:lvl4pPr marL="1600200" indent="-228600" algn="l" defTabSz="457200" rtl="0" eaLnBrk="1" latinLnBrk="0" hangingPunct="1">
              <a:spcBef>
                <a:spcPct val="20000"/>
              </a:spcBef>
              <a:buFont typeface="Arial"/>
              <a:buChar char="–"/>
              <a:defRPr sz="1600" b="1" i="0" kern="1200" baseline="0">
                <a:solidFill>
                  <a:srgbClr val="4B2E83"/>
                </a:solidFill>
                <a:latin typeface="Open Sans"/>
                <a:ea typeface="+mn-ea"/>
                <a:cs typeface="Open Sans"/>
              </a:defRPr>
            </a:lvl4pPr>
            <a:lvl5pPr marL="2057400" indent="-228600" algn="l" defTabSz="457200" rtl="0" eaLnBrk="1" latinLnBrk="0" hangingPunct="1">
              <a:spcBef>
                <a:spcPct val="20000"/>
              </a:spcBef>
              <a:buFont typeface="Lucida Grande"/>
              <a:buChar char="&gt;"/>
              <a:defRPr sz="1400" b="1" i="0" kern="1200" baseline="0">
                <a:solidFill>
                  <a:srgbClr val="4B2E83"/>
                </a:solidFill>
                <a:latin typeface="Open Sans"/>
                <a:ea typeface="+mn-ea"/>
                <a:cs typeface="Open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Font typeface="Wingdings" panose="05000000000000000000" pitchFamily="2" charset="2"/>
              <a:buChar char="Ø"/>
            </a:pPr>
            <a:r>
              <a:rPr lang="en-US" sz="1800" dirty="0" smtClean="0"/>
              <a:t>Remember that ABB applies only to Fall, Winter and Spring quarters</a:t>
            </a:r>
            <a:endParaRPr lang="en-US" sz="1800" dirty="0"/>
          </a:p>
        </p:txBody>
      </p:sp>
      <p:sp>
        <p:nvSpPr>
          <p:cNvPr id="9" name="Rounded Rectangle 8"/>
          <p:cNvSpPr/>
          <p:nvPr/>
        </p:nvSpPr>
        <p:spPr>
          <a:xfrm>
            <a:off x="1024128" y="5193792"/>
            <a:ext cx="2176272" cy="164592"/>
          </a:xfrm>
          <a:prstGeom prst="roundRect">
            <a:avLst/>
          </a:prstGeom>
          <a:noFill/>
          <a:ln w="19050">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38662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Second: Determine total amount waived</a:t>
            </a:r>
            <a:endParaRPr lang="en-US" dirty="0"/>
          </a:p>
        </p:txBody>
      </p:sp>
      <p:sp>
        <p:nvSpPr>
          <p:cNvPr id="8" name="Text Placeholder 2"/>
          <p:cNvSpPr txBox="1">
            <a:spLocks/>
          </p:cNvSpPr>
          <p:nvPr/>
        </p:nvSpPr>
        <p:spPr>
          <a:xfrm>
            <a:off x="3913632" y="2867533"/>
            <a:ext cx="4864608" cy="3002915"/>
          </a:xfrm>
          <a:prstGeom prst="rect">
            <a:avLst/>
          </a:prstGeom>
        </p:spPr>
        <p:txBody>
          <a:bodyPr/>
          <a:lstStyle>
            <a:lvl1pPr marL="342900" indent="-342900" algn="l" defTabSz="457200" rtl="0" eaLnBrk="1" latinLnBrk="0" hangingPunct="1">
              <a:spcBef>
                <a:spcPct val="20000"/>
              </a:spcBef>
              <a:buFont typeface="Lucida Grande"/>
              <a:buChar char="&gt;"/>
              <a:defRPr sz="2400" b="1" i="0" kern="1200" baseline="0">
                <a:solidFill>
                  <a:srgbClr val="4B2E83"/>
                </a:solidFill>
                <a:latin typeface="Open Sans"/>
                <a:ea typeface="+mn-ea"/>
                <a:cs typeface="Open Sans"/>
              </a:defRPr>
            </a:lvl1pPr>
            <a:lvl2pPr marL="742950" indent="-285750" algn="l" defTabSz="457200" rtl="0" eaLnBrk="1" latinLnBrk="0" hangingPunct="1">
              <a:spcBef>
                <a:spcPct val="20000"/>
              </a:spcBef>
              <a:buFont typeface="Arial"/>
              <a:buChar char="–"/>
              <a:defRPr sz="2000" b="1" i="0" kern="1200" baseline="0">
                <a:solidFill>
                  <a:srgbClr val="4B2E83"/>
                </a:solidFill>
                <a:latin typeface="Open Sans"/>
                <a:ea typeface="+mn-ea"/>
                <a:cs typeface="Open Sans"/>
              </a:defRPr>
            </a:lvl2pPr>
            <a:lvl3pPr marL="1143000" indent="-228600" algn="l" defTabSz="457200" rtl="0" eaLnBrk="1" latinLnBrk="0" hangingPunct="1">
              <a:spcBef>
                <a:spcPct val="20000"/>
              </a:spcBef>
              <a:buSzPct val="100000"/>
              <a:buFont typeface="Lucida Grande"/>
              <a:buChar char="&gt;"/>
              <a:defRPr sz="1800" b="1" i="0" kern="1200" baseline="0">
                <a:solidFill>
                  <a:srgbClr val="4B2E83"/>
                </a:solidFill>
                <a:latin typeface="Open Sans"/>
                <a:ea typeface="+mn-ea"/>
                <a:cs typeface="Open Sans"/>
              </a:defRPr>
            </a:lvl3pPr>
            <a:lvl4pPr marL="1600200" indent="-228600" algn="l" defTabSz="457200" rtl="0" eaLnBrk="1" latinLnBrk="0" hangingPunct="1">
              <a:spcBef>
                <a:spcPct val="20000"/>
              </a:spcBef>
              <a:buFont typeface="Arial"/>
              <a:buChar char="–"/>
              <a:defRPr sz="1600" b="1" i="0" kern="1200" baseline="0">
                <a:solidFill>
                  <a:srgbClr val="4B2E83"/>
                </a:solidFill>
                <a:latin typeface="Open Sans"/>
                <a:ea typeface="+mn-ea"/>
                <a:cs typeface="Open Sans"/>
              </a:defRPr>
            </a:lvl4pPr>
            <a:lvl5pPr marL="2057400" indent="-228600" algn="l" defTabSz="457200" rtl="0" eaLnBrk="1" latinLnBrk="0" hangingPunct="1">
              <a:spcBef>
                <a:spcPct val="20000"/>
              </a:spcBef>
              <a:buFont typeface="Lucida Grande"/>
              <a:buChar char="&gt;"/>
              <a:defRPr sz="1400" b="1" i="0" kern="1200" baseline="0">
                <a:solidFill>
                  <a:srgbClr val="4B2E83"/>
                </a:solidFill>
                <a:latin typeface="Open Sans"/>
                <a:ea typeface="+mn-ea"/>
                <a:cs typeface="Open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Font typeface="Wingdings" panose="05000000000000000000" pitchFamily="2" charset="2"/>
              <a:buChar char="Ø"/>
            </a:pPr>
            <a:r>
              <a:rPr lang="en-US" sz="1800" dirty="0" smtClean="0"/>
              <a:t>One record per student per quarter per </a:t>
            </a:r>
            <a:r>
              <a:rPr lang="en-US" sz="1800" i="1" dirty="0" smtClean="0"/>
              <a:t>waiver category</a:t>
            </a:r>
          </a:p>
          <a:p>
            <a:pPr>
              <a:buFont typeface="Wingdings" panose="05000000000000000000" pitchFamily="2" charset="2"/>
              <a:buChar char="Ø"/>
            </a:pPr>
            <a:r>
              <a:rPr lang="en-US" sz="1800" dirty="0" smtClean="0"/>
              <a:t>Shows </a:t>
            </a:r>
            <a:r>
              <a:rPr lang="en-US" sz="1800" dirty="0" err="1" smtClean="0"/>
              <a:t>TotalOperatingFeeWaiverAmt</a:t>
            </a:r>
            <a:r>
              <a:rPr lang="en-US" sz="1800" dirty="0" smtClean="0"/>
              <a:t> </a:t>
            </a:r>
          </a:p>
          <a:p>
            <a:pPr lvl="1">
              <a:buFont typeface="Wingdings" panose="05000000000000000000" pitchFamily="2" charset="2"/>
              <a:buChar char="Ø"/>
            </a:pPr>
            <a:r>
              <a:rPr lang="en-US" sz="1800" dirty="0" smtClean="0"/>
              <a:t>Also, needed for projections, waiver of :</a:t>
            </a:r>
          </a:p>
          <a:p>
            <a:pPr lvl="2">
              <a:buFont typeface="Wingdings" panose="05000000000000000000" pitchFamily="2" charset="2"/>
              <a:buChar char="Ø"/>
            </a:pPr>
            <a:r>
              <a:rPr lang="en-US" sz="2000" dirty="0" smtClean="0"/>
              <a:t>Resident portion</a:t>
            </a:r>
          </a:p>
          <a:p>
            <a:pPr lvl="2">
              <a:buFont typeface="Wingdings" panose="05000000000000000000" pitchFamily="2" charset="2"/>
              <a:buChar char="Ø"/>
            </a:pPr>
            <a:r>
              <a:rPr lang="en-US" sz="2000" dirty="0" smtClean="0"/>
              <a:t>Nonresident differential</a:t>
            </a:r>
          </a:p>
          <a:p>
            <a:pPr lvl="2">
              <a:buFont typeface="Wingdings" panose="05000000000000000000" pitchFamily="2" charset="2"/>
              <a:buChar char="Ø"/>
            </a:pPr>
            <a:r>
              <a:rPr lang="en-US" sz="2000" dirty="0" smtClean="0"/>
              <a:t>Op fee regardless of residency</a:t>
            </a:r>
            <a:endParaRPr lang="en-US" dirty="0" smtClean="0"/>
          </a:p>
          <a:p>
            <a:pPr>
              <a:buFont typeface="Wingdings" panose="05000000000000000000" pitchFamily="2" charset="2"/>
              <a:buChar char="Ø"/>
            </a:pPr>
            <a:endParaRPr lang="en-US" sz="1800" dirty="0" smtClean="0"/>
          </a:p>
          <a:p>
            <a:pPr marL="0" indent="0">
              <a:buNone/>
            </a:pPr>
            <a:endParaRPr lang="en-US" sz="1800" dirty="0"/>
          </a:p>
        </p:txBody>
      </p:sp>
      <p:sp>
        <p:nvSpPr>
          <p:cNvPr id="9" name="Text Placeholder 2"/>
          <p:cNvSpPr>
            <a:spLocks noGrp="1"/>
          </p:cNvSpPr>
          <p:nvPr>
            <p:ph type="body" sz="quarter" idx="11"/>
          </p:nvPr>
        </p:nvSpPr>
        <p:spPr>
          <a:xfrm>
            <a:off x="659305" y="1736725"/>
            <a:ext cx="8196210" cy="521843"/>
          </a:xfrm>
        </p:spPr>
        <p:txBody>
          <a:bodyPr/>
          <a:lstStyle/>
          <a:p>
            <a:pPr marL="0" indent="0">
              <a:buNone/>
            </a:pPr>
            <a:r>
              <a:rPr lang="en-US" dirty="0" smtClean="0"/>
              <a:t>Use </a:t>
            </a:r>
            <a:r>
              <a:rPr lang="en-US" dirty="0" err="1" smtClean="0"/>
              <a:t>ABB_StudentWaivers</a:t>
            </a:r>
            <a:endParaRPr lang="en-US" dirty="0"/>
          </a:p>
        </p:txBody>
      </p:sp>
      <p:pic>
        <p:nvPicPr>
          <p:cNvPr id="10" name="Picture 9"/>
          <p:cNvPicPr>
            <a:picLocks noChangeAspect="1"/>
          </p:cNvPicPr>
          <p:nvPr/>
        </p:nvPicPr>
        <p:blipFill>
          <a:blip r:embed="rId3"/>
          <a:stretch>
            <a:fillRect/>
          </a:stretch>
        </p:blipFill>
        <p:spPr>
          <a:xfrm>
            <a:off x="671757" y="2556129"/>
            <a:ext cx="3038475" cy="2495550"/>
          </a:xfrm>
          <a:prstGeom prst="rect">
            <a:avLst/>
          </a:prstGeom>
        </p:spPr>
      </p:pic>
    </p:spTree>
    <p:extLst>
      <p:ext uri="{BB962C8B-B14F-4D97-AF65-F5344CB8AC3E}">
        <p14:creationId xmlns:p14="http://schemas.microsoft.com/office/powerpoint/2010/main" val="1188964124"/>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UW Brand">
      <a:dk1>
        <a:srgbClr val="33006F"/>
      </a:dk1>
      <a:lt1>
        <a:srgbClr val="E8D3A2"/>
      </a:lt1>
      <a:dk2>
        <a:srgbClr val="33006F"/>
      </a:dk2>
      <a:lt2>
        <a:srgbClr val="FFFFFF"/>
      </a:lt2>
      <a:accent1>
        <a:srgbClr val="33006F"/>
      </a:accent1>
      <a:accent2>
        <a:srgbClr val="E8D3A2"/>
      </a:accent2>
      <a:accent3>
        <a:srgbClr val="FFFFFF"/>
      </a:accent3>
      <a:accent4>
        <a:srgbClr val="D8D9DA"/>
      </a:accent4>
      <a:accent5>
        <a:srgbClr val="999999"/>
      </a:accent5>
      <a:accent6>
        <a:srgbClr val="917B4C"/>
      </a:accent6>
      <a:hlink>
        <a:srgbClr val="D8D9DA"/>
      </a:hlink>
      <a:folHlink>
        <a:srgbClr val="9999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ustom Design">
  <a:themeElements>
    <a:clrScheme name="Custom 5">
      <a:dk1>
        <a:srgbClr val="33006F"/>
      </a:dk1>
      <a:lt1>
        <a:srgbClr val="E8D3A2"/>
      </a:lt1>
      <a:dk2>
        <a:srgbClr val="33006F"/>
      </a:dk2>
      <a:lt2>
        <a:srgbClr val="FFFFFF"/>
      </a:lt2>
      <a:accent1>
        <a:srgbClr val="33006F"/>
      </a:accent1>
      <a:accent2>
        <a:srgbClr val="E8D3A2"/>
      </a:accent2>
      <a:accent3>
        <a:srgbClr val="FFFFFF"/>
      </a:accent3>
      <a:accent4>
        <a:srgbClr val="B2B2B2"/>
      </a:accent4>
      <a:accent5>
        <a:srgbClr val="26005C"/>
      </a:accent5>
      <a:accent6>
        <a:srgbClr val="917B4C"/>
      </a:accent6>
      <a:hlink>
        <a:srgbClr val="26005C"/>
      </a:hlink>
      <a:folHlink>
        <a:srgbClr val="33006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6781</TotalTime>
  <Words>2144</Words>
  <Application>Microsoft Office PowerPoint</Application>
  <PresentationFormat>On-screen Show (4:3)</PresentationFormat>
  <Paragraphs>390</Paragraphs>
  <Slides>40</Slides>
  <Notes>12</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40</vt:i4>
      </vt:variant>
    </vt:vector>
  </HeadingPairs>
  <TitlesOfParts>
    <vt:vector size="51" baseType="lpstr">
      <vt:lpstr>Arial</vt:lpstr>
      <vt:lpstr>Calibri</vt:lpstr>
      <vt:lpstr>Cambria Math</vt:lpstr>
      <vt:lpstr>Encode Sans Normal Black</vt:lpstr>
      <vt:lpstr>Lucida Grande</vt:lpstr>
      <vt:lpstr>Open Sans</vt:lpstr>
      <vt:lpstr>Open Sans Light</vt:lpstr>
      <vt:lpstr>Uni Sans Regular</vt:lpstr>
      <vt:lpstr>Wingdings</vt:lpstr>
      <vt:lpstr>Custom Design</vt:lpstr>
      <vt:lpstr>1_Custom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Alanya Cannon</dc:creator>
  <cp:lastModifiedBy>Erin Guthrie</cp:lastModifiedBy>
  <cp:revision>97</cp:revision>
  <cp:lastPrinted>2016-02-10T20:19:12Z</cp:lastPrinted>
  <dcterms:created xsi:type="dcterms:W3CDTF">2014-10-14T00:51:43Z</dcterms:created>
  <dcterms:modified xsi:type="dcterms:W3CDTF">2018-03-23T20:50:28Z</dcterms:modified>
</cp:coreProperties>
</file>