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66" r:id="rId3"/>
  </p:sldMasterIdLst>
  <p:notesMasterIdLst>
    <p:notesMasterId r:id="rId11"/>
  </p:notesMasterIdLst>
  <p:sldIdLst>
    <p:sldId id="259" r:id="rId4"/>
    <p:sldId id="262" r:id="rId5"/>
    <p:sldId id="263" r:id="rId6"/>
    <p:sldId id="258" r:id="rId7"/>
    <p:sldId id="257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anne Zitzer" initials="SZ" lastIdx="1" clrIdx="0">
    <p:extLst>
      <p:ext uri="{19B8F6BF-5375-455C-9EA6-DF929625EA0E}">
        <p15:presenceInfo xmlns:p15="http://schemas.microsoft.com/office/powerpoint/2012/main" userId="S-1-5-21-1478355014-127360780-1969717230-782780" providerId="AD"/>
      </p:ext>
    </p:extLst>
  </p:cmAuthor>
  <p:cmAuthor id="2" name="Fiona Lee" initials="FL" lastIdx="1" clrIdx="1">
    <p:extLst>
      <p:ext uri="{19B8F6BF-5375-455C-9EA6-DF929625EA0E}">
        <p15:presenceInfo xmlns:p15="http://schemas.microsoft.com/office/powerpoint/2012/main" userId="S-1-5-21-1478355014-127360780-1969717230-13994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336" y="126"/>
      </p:cViewPr>
      <p:guideLst>
        <p:guide orient="horz" pos="2109"/>
        <p:guide pos="3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6C-4B73-AE1B-699B2423A661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6C-4B73-AE1B-699B2423A661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6C-4B73-AE1B-699B2423A661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6C-4B73-AE1B-699B2423A661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E6C-4B73-AE1B-699B2423A661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E6C-4B73-AE1B-699B2423A661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E6C-4B73-AE1B-699B2423A661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E6C-4B73-AE1B-699B2423A661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E6C-4B73-AE1B-699B2423A661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E6C-4B73-AE1B-699B2423A661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8E6C-4B73-AE1B-699B2423A661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8E6C-4B73-AE1B-699B2423A661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8E6C-4B73-AE1B-699B2423A661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8E6C-4B73-AE1B-699B2423A661}"/>
              </c:ext>
            </c:extLst>
          </c:dPt>
          <c:dPt>
            <c:idx val="14"/>
            <c:bubble3D val="0"/>
            <c:spPr>
              <a:gradFill>
                <a:gsLst>
                  <a:gs pos="100000">
                    <a:schemeClr val="accent3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8E6C-4B73-AE1B-699B2423A661}"/>
              </c:ext>
            </c:extLst>
          </c:dPt>
          <c:dPt>
            <c:idx val="15"/>
            <c:bubble3D val="0"/>
            <c:spPr>
              <a:gradFill>
                <a:gsLst>
                  <a:gs pos="100000">
                    <a:schemeClr val="accent4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8E6C-4B73-AE1B-699B2423A661}"/>
              </c:ext>
            </c:extLst>
          </c:dPt>
          <c:dPt>
            <c:idx val="16"/>
            <c:bubble3D val="0"/>
            <c:spPr>
              <a:gradFill>
                <a:gsLst>
                  <a:gs pos="100000">
                    <a:schemeClr val="accent5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5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8E6C-4B73-AE1B-699B2423A661}"/>
              </c:ext>
            </c:extLst>
          </c:dPt>
          <c:dPt>
            <c:idx val="17"/>
            <c:bubble3D val="0"/>
            <c:spPr>
              <a:gradFill>
                <a:gsLst>
                  <a:gs pos="100000">
                    <a:schemeClr val="accent6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6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8E6C-4B73-AE1B-699B2423A661}"/>
              </c:ext>
            </c:extLst>
          </c:dPt>
          <c:dPt>
            <c:idx val="18"/>
            <c:bubble3D val="0"/>
            <c:spPr>
              <a:gradFill>
                <a:gsLst>
                  <a:gs pos="100000">
                    <a:schemeClr val="accent1">
                      <a:lumMod val="8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8E6C-4B73-AE1B-699B2423A661}"/>
              </c:ext>
            </c:extLst>
          </c:dPt>
          <c:dLbls>
            <c:dLbl>
              <c:idx val="0"/>
              <c:layout>
                <c:manualLayout>
                  <c:x val="4.7704583170874865E-3"/>
                  <c:y val="-2.836444153206399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443940353494719"/>
                      <c:h val="7.81853547018081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E6C-4B73-AE1B-699B2423A661}"/>
                </c:ext>
              </c:extLst>
            </c:dLbl>
            <c:dLbl>
              <c:idx val="1"/>
              <c:layout>
                <c:manualLayout>
                  <c:x val="0.18509378270299412"/>
                  <c:y val="0.1589815780769221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6C-4B73-AE1B-699B2423A661}"/>
                </c:ext>
              </c:extLst>
            </c:dLbl>
            <c:dLbl>
              <c:idx val="2"/>
              <c:layout>
                <c:manualLayout>
                  <c:x val="-0.15456284947363438"/>
                  <c:y val="0.16352926908854329"/>
                </c:manualLayout>
              </c:layout>
              <c:spPr>
                <a:solidFill>
                  <a:sysClr val="window" lastClr="FFFFFF">
                    <a:alpha val="75000"/>
                  </a:sysClr>
                </a:solidFill>
                <a:ln w="9525"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5-8E6C-4B73-AE1B-699B2423A661}"/>
                </c:ext>
              </c:extLst>
            </c:dLbl>
            <c:dLbl>
              <c:idx val="3"/>
              <c:layout>
                <c:manualLayout>
                  <c:x val="4.5796399844039819E-2"/>
                  <c:y val="-6.05498938390312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E6C-4B73-AE1B-699B2423A661}"/>
                </c:ext>
              </c:extLst>
            </c:dLbl>
            <c:dLbl>
              <c:idx val="4"/>
              <c:layout>
                <c:manualLayout>
                  <c:x val="5.3429133151379649E-2"/>
                  <c:y val="-1.13457766128255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E6C-4B73-AE1B-699B2423A661}"/>
                </c:ext>
              </c:extLst>
            </c:dLbl>
            <c:dLbl>
              <c:idx val="5"/>
              <c:layout>
                <c:manualLayout>
                  <c:x val="0.12021554959060453"/>
                  <c:y val="8.368626962255414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E6C-4B73-AE1B-699B2423A661}"/>
                </c:ext>
              </c:extLst>
            </c:dLbl>
            <c:dLbl>
              <c:idx val="6"/>
              <c:layout>
                <c:manualLayout>
                  <c:x val="3.5301391546447361E-2"/>
                  <c:y val="4.9426714435066313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EPA</a:t>
                    </a:r>
                    <a:r>
                      <a:rPr lang="en-US" baseline="0" dirty="0"/>
                      <a:t>
</a:t>
                    </a:r>
                    <a:fld id="{3F7F373E-282F-4F35-A44C-078F3947700E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697741507269502"/>
                      <c:h val="7.873257062110977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E6C-4B73-AE1B-699B2423A661}"/>
                </c:ext>
              </c:extLst>
            </c:dLbl>
            <c:dLbl>
              <c:idx val="7"/>
              <c:layout>
                <c:manualLayout>
                  <c:x val="-6.6786416439224741E-2"/>
                  <c:y val="4.78914611193859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E6C-4B73-AE1B-699B2423A661}"/>
                </c:ext>
              </c:extLst>
            </c:dLbl>
            <c:dLbl>
              <c:idx val="8"/>
              <c:layout>
                <c:manualLayout>
                  <c:x val="-4.1980033190369838E-2"/>
                  <c:y val="-0.13811852629082219"/>
                </c:manualLayout>
              </c:layout>
              <c:spPr>
                <a:solidFill>
                  <a:sysClr val="window" lastClr="FFFFFF">
                    <a:alpha val="75000"/>
                  </a:sysClr>
                </a:solidFill>
                <a:ln w="9525"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1-8E6C-4B73-AE1B-699B2423A661}"/>
                </c:ext>
              </c:extLst>
            </c:dLbl>
            <c:dLbl>
              <c:idx val="9"/>
              <c:layout>
                <c:manualLayout>
                  <c:x val="-3.4347299883029862E-2"/>
                  <c:y val="-7.096023908320660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8E6C-4B73-AE1B-699B2423A661}"/>
                </c:ext>
              </c:extLst>
            </c:dLbl>
            <c:dLbl>
              <c:idx val="10"/>
              <c:layout>
                <c:manualLayout>
                  <c:x val="-0.15837921612730438"/>
                  <c:y val="-5.10559947577150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8E6C-4B73-AE1B-699B2423A661}"/>
                </c:ext>
              </c:extLst>
            </c:dLbl>
            <c:dLbl>
              <c:idx val="11"/>
              <c:layout>
                <c:manualLayout>
                  <c:x val="-0.14693011616629448"/>
                  <c:y val="-0.1267841871527236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NASA</a:t>
                    </a:r>
                    <a:r>
                      <a:rPr lang="en-US" baseline="0" dirty="0"/>
                      <a:t>
</a:t>
                    </a:r>
                    <a:fld id="{AE5DCD5E-E319-4F81-A779-2A0EA7235401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43678691977892"/>
                      <c:h val="9.75752422647152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E6C-4B73-AE1B-699B2423A661}"/>
                </c:ext>
              </c:extLst>
            </c:dLbl>
            <c:dLbl>
              <c:idx val="12"/>
              <c:layout>
                <c:manualLayout>
                  <c:x val="0.19272651601033428"/>
                  <c:y val="-1.003297198821552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8B3B7BAB-D13C-49D4-A35A-9D8DEDE1C6CA}" type="CATEGORYNAME">
                      <a:rPr lang="en-US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baseline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
</a:t>
                    </a:r>
                    <a:fld id="{C1D059F4-05BE-4D1C-97B5-0AF5B19D1224}" type="VALUE">
                      <a:rPr lang="en-US" baseline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[VALUE]</a:t>
                    </a:fld>
                    <a:endParaRPr lang="en-US" baseline="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c:rich>
              </c:tx>
              <c:spPr>
                <a:solidFill>
                  <a:sysClr val="window" lastClr="FFFFFF">
                    <a:alpha val="75000"/>
                  </a:sysClr>
                </a:solidFill>
                <a:ln w="9525"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E6C-4B73-AE1B-699B2423A661}"/>
                </c:ext>
              </c:extLst>
            </c:dLbl>
            <c:dLbl>
              <c:idx val="13"/>
              <c:layout>
                <c:manualLayout>
                  <c:x val="-0.12212373291743951"/>
                  <c:y val="0.209498425103468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8E6C-4B73-AE1B-699B2423A661}"/>
                </c:ext>
              </c:extLst>
            </c:dLbl>
            <c:dLbl>
              <c:idx val="14"/>
              <c:layout>
                <c:manualLayout>
                  <c:x val="-0.1526546661467994"/>
                  <c:y val="0.1108089293048679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8E6C-4B73-AE1B-699B2423A661}"/>
                </c:ext>
              </c:extLst>
            </c:dLbl>
            <c:dLbl>
              <c:idx val="15"/>
              <c:layout>
                <c:manualLayout>
                  <c:x val="-0.16219558278097437"/>
                  <c:y val="2.71923424048177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8E6C-4B73-AE1B-699B2423A661}"/>
                </c:ext>
              </c:extLst>
            </c:dLbl>
            <c:dLbl>
              <c:idx val="16"/>
              <c:layout>
                <c:manualLayout>
                  <c:x val="-0.19272651601033425"/>
                  <c:y val="-3.17165825002116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8E6C-4B73-AE1B-699B2423A661}"/>
                </c:ext>
              </c:extLst>
            </c:dLbl>
            <c:dLbl>
              <c:idx val="17"/>
              <c:layout>
                <c:manualLayout>
                  <c:x val="-4.0072000114190501E-2"/>
                  <c:y val="1.136922752905289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832197062749934"/>
                      <c:h val="8.93435239848154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3-8E6C-4B73-AE1B-699B2423A661}"/>
                </c:ext>
              </c:extLst>
            </c:dLbl>
            <c:dLbl>
              <c:idx val="18"/>
              <c:layout>
                <c:manualLayout>
                  <c:x val="0.29767659898625881"/>
                  <c:y val="2.56687028762213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8E6C-4B73-AE1B-699B2423A661}"/>
                </c:ext>
              </c:extLst>
            </c:dLbl>
            <c:spPr>
              <a:solidFill>
                <a:sysClr val="window" lastClr="FFFFFF">
                  <a:alpha val="75000"/>
                </a:sysClr>
              </a:solidFill>
              <a:ln w="9525"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Sheet1!$A$1:$A$19</c:f>
              <c:strCache>
                <c:ptCount val="19"/>
                <c:pt idx="0">
                  <c:v>Association &amp; Non-Profits</c:v>
                </c:pt>
                <c:pt idx="1">
                  <c:v>City of Seattle</c:v>
                </c:pt>
                <c:pt idx="2">
                  <c:v>Department of Commerce</c:v>
                </c:pt>
                <c:pt idx="3">
                  <c:v>Department of Defense</c:v>
                </c:pt>
                <c:pt idx="4">
                  <c:v>Department of Energy</c:v>
                </c:pt>
                <c:pt idx="5">
                  <c:v>DOI</c:v>
                </c:pt>
                <c:pt idx="6">
                  <c:v>Environmental Protection Agency</c:v>
                </c:pt>
                <c:pt idx="7">
                  <c:v>Foreign</c:v>
                </c:pt>
                <c:pt idx="8">
                  <c:v>Foundation </c:v>
                </c:pt>
                <c:pt idx="9">
                  <c:v>Higher Education </c:v>
                </c:pt>
                <c:pt idx="10">
                  <c:v>Local Government </c:v>
                </c:pt>
                <c:pt idx="11">
                  <c:v>National Aeronautics and Space Administration</c:v>
                </c:pt>
                <c:pt idx="12">
                  <c:v>National Science Foundation</c:v>
                </c:pt>
                <c:pt idx="13">
                  <c:v>Other Federal</c:v>
                </c:pt>
                <c:pt idx="14">
                  <c:v>Other State</c:v>
                </c:pt>
                <c:pt idx="15">
                  <c:v>Private Industry</c:v>
                </c:pt>
                <c:pt idx="16">
                  <c:v>State</c:v>
                </c:pt>
                <c:pt idx="17">
                  <c:v>USDA </c:v>
                </c:pt>
                <c:pt idx="18">
                  <c:v>Washington School District</c:v>
                </c:pt>
              </c:strCache>
            </c:strRef>
          </c:cat>
          <c:val>
            <c:numRef>
              <c:f>Sheet1!$B$1:$B$19</c:f>
              <c:numCache>
                <c:formatCode>"$"#,##0</c:formatCode>
                <c:ptCount val="19"/>
                <c:pt idx="0" formatCode="&quot;$&quot;#,##0_);[Red]\(&quot;$&quot;#,##0\)">
                  <c:v>3199865</c:v>
                </c:pt>
                <c:pt idx="1">
                  <c:v>227643</c:v>
                </c:pt>
                <c:pt idx="2">
                  <c:v>26215618</c:v>
                </c:pt>
                <c:pt idx="3">
                  <c:v>5179142</c:v>
                </c:pt>
                <c:pt idx="4">
                  <c:v>4032938</c:v>
                </c:pt>
                <c:pt idx="5">
                  <c:v>4365793</c:v>
                </c:pt>
                <c:pt idx="6">
                  <c:v>220412</c:v>
                </c:pt>
                <c:pt idx="7">
                  <c:v>1580458</c:v>
                </c:pt>
                <c:pt idx="8">
                  <c:v>9626622</c:v>
                </c:pt>
                <c:pt idx="9">
                  <c:v>3913981</c:v>
                </c:pt>
                <c:pt idx="10">
                  <c:v>871467</c:v>
                </c:pt>
                <c:pt idx="11">
                  <c:v>7023783</c:v>
                </c:pt>
                <c:pt idx="12" formatCode="&quot;$&quot;#,##0_);[Red]\(&quot;$&quot;#,##0\)">
                  <c:v>26810652</c:v>
                </c:pt>
                <c:pt idx="13">
                  <c:v>60367</c:v>
                </c:pt>
                <c:pt idx="14">
                  <c:v>369186</c:v>
                </c:pt>
                <c:pt idx="15">
                  <c:v>2196508</c:v>
                </c:pt>
                <c:pt idx="16">
                  <c:v>3131892</c:v>
                </c:pt>
                <c:pt idx="17">
                  <c:v>7374789</c:v>
                </c:pt>
                <c:pt idx="18">
                  <c:v>31413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8E6C-4B73-AE1B-699B2423A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681401212989"/>
          <c:y val="2.602872435010253E-2"/>
          <c:w val="0.86795521446875457"/>
          <c:h val="0.75522354643683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egC1s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January </c:v>
                </c:pt>
                <c:pt idx="1">
                  <c:v>February </c:v>
                </c:pt>
                <c:pt idx="2">
                  <c:v>March 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45</c:v>
                </c:pt>
                <c:pt idx="1">
                  <c:v>65</c:v>
                </c:pt>
                <c:pt idx="2">
                  <c:v>52</c:v>
                </c:pt>
                <c:pt idx="3">
                  <c:v>46</c:v>
                </c:pt>
                <c:pt idx="4">
                  <c:v>70</c:v>
                </c:pt>
                <c:pt idx="5">
                  <c:v>53</c:v>
                </c:pt>
                <c:pt idx="6">
                  <c:v>47</c:v>
                </c:pt>
                <c:pt idx="7">
                  <c:v>57</c:v>
                </c:pt>
                <c:pt idx="8">
                  <c:v>37</c:v>
                </c:pt>
                <c:pt idx="9">
                  <c:v>52</c:v>
                </c:pt>
                <c:pt idx="10">
                  <c:v>42</c:v>
                </c:pt>
                <c:pt idx="1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8-4670-A8C4-D99C42481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5741432"/>
        <c:axId val="545739464"/>
      </c:barChart>
      <c:catAx>
        <c:axId val="54574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5739464"/>
        <c:crosses val="autoZero"/>
        <c:auto val="1"/>
        <c:lblAlgn val="ctr"/>
        <c:lblOffset val="100"/>
        <c:noMultiLvlLbl val="0"/>
      </c:catAx>
      <c:valAx>
        <c:axId val="545739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/>
                  <a:t>Number of egC1s</a:t>
                </a:r>
              </a:p>
            </c:rich>
          </c:tx>
          <c:layout>
            <c:manualLayout>
              <c:xMode val="edge"/>
              <c:yMode val="edge"/>
              <c:x val="1.0277250237944232E-2"/>
              <c:y val="0.18865059634547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5741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01-03T13:03:33.141" idx="1">
    <p:pos x="10" y="10"/>
    <p:text># of awards reflect proposals that have been approved and pending awards, and awarded</p:text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DCFAC-4633-4182-89F0-BA6469D71CD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EC735-7A02-4287-BF76-8400ECD6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4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C735-7A02-4287-BF76-8400ECD6B3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1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C735-7A02-4287-BF76-8400ECD6B3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C735-7A02-4287-BF76-8400ECD6B3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42045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4716352"/>
            <a:ext cx="1600200" cy="139700"/>
          </a:xfrm>
          <a:prstGeom prst="rect">
            <a:avLst/>
          </a:prstGeom>
        </p:spPr>
      </p:pic>
      <p:pic>
        <p:nvPicPr>
          <p:cNvPr id="2" name="Picture 1" descr="W Logo_Purpl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690320"/>
            <a:ext cx="1371600" cy="923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1272181"/>
            <a:ext cx="2425295" cy="162965"/>
          </a:xfrm>
          <a:prstGeom prst="rect">
            <a:avLst/>
          </a:prstGeom>
        </p:spPr>
      </p:pic>
      <p:pic>
        <p:nvPicPr>
          <p:cNvPr id="12" name="Picture 11" descr="AngleBackground_gold_RGB.png"/>
          <p:cNvPicPr>
            <a:picLocks noChangeAspect="1"/>
          </p:cNvPicPr>
          <p:nvPr userDrawn="1"/>
        </p:nvPicPr>
        <p:blipFill rotWithShape="1">
          <a:blip r:embed="rId5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783" r="20731" b="93348"/>
          <a:stretch/>
        </p:blipFill>
        <p:spPr>
          <a:xfrm>
            <a:off x="-71553" y="-190501"/>
            <a:ext cx="9342553" cy="46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accent1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accent1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accent1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accent1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accent1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5686764"/>
            <a:ext cx="1371600" cy="927100"/>
          </a:xfrm>
          <a:prstGeom prst="rect">
            <a:avLst/>
          </a:prstGeom>
        </p:spPr>
      </p:pic>
      <p:pic>
        <p:nvPicPr>
          <p:cNvPr id="8" name="Picture 7" descr="AngleBackground_gold_RGB.png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276" r="20731" b="93348"/>
          <a:stretch/>
        </p:blipFill>
        <p:spPr>
          <a:xfrm>
            <a:off x="-71553" y="-203201"/>
            <a:ext cx="9342553" cy="52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5686764"/>
            <a:ext cx="1371600" cy="927100"/>
          </a:xfrm>
          <a:prstGeom prst="rect">
            <a:avLst/>
          </a:prstGeom>
        </p:spPr>
      </p:pic>
      <p:pic>
        <p:nvPicPr>
          <p:cNvPr id="7" name="Picture 6" descr="AngleBackground_gold_RGB.png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276" r="20731" b="93348"/>
          <a:stretch/>
        </p:blipFill>
        <p:spPr>
          <a:xfrm>
            <a:off x="-71553" y="-203201"/>
            <a:ext cx="9342553" cy="52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58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5686764"/>
            <a:ext cx="1371600" cy="927100"/>
          </a:xfrm>
          <a:prstGeom prst="rect">
            <a:avLst/>
          </a:prstGeom>
        </p:spPr>
      </p:pic>
      <p:pic>
        <p:nvPicPr>
          <p:cNvPr id="6" name="Picture 5" descr="AngleBackground_gold_RGB.png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276" r="20731" b="93348"/>
          <a:stretch/>
        </p:blipFill>
        <p:spPr>
          <a:xfrm>
            <a:off x="-71553" y="-203201"/>
            <a:ext cx="9342553" cy="52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1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9" name="Picture 8" descr="W Logo_Purpl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690320"/>
            <a:ext cx="1371600" cy="923544"/>
          </a:xfrm>
          <a:prstGeom prst="rect">
            <a:avLst/>
          </a:prstGeom>
        </p:spPr>
      </p:pic>
      <p:pic>
        <p:nvPicPr>
          <p:cNvPr id="7" name="Picture 6" descr="AngleBackground_gold_RGB.png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783" r="20731" b="93348"/>
          <a:stretch/>
        </p:blipFill>
        <p:spPr>
          <a:xfrm>
            <a:off x="-71553" y="-190501"/>
            <a:ext cx="9342553" cy="46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10" name="Picture 9" descr="W Logo_Purpl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690320"/>
            <a:ext cx="1371600" cy="923544"/>
          </a:xfrm>
          <a:prstGeom prst="rect">
            <a:avLst/>
          </a:prstGeom>
        </p:spPr>
      </p:pic>
      <p:pic>
        <p:nvPicPr>
          <p:cNvPr id="7" name="Picture 6" descr="AngleBackground_gold_RGB.png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783" r="20731" b="93348"/>
          <a:stretch/>
        </p:blipFill>
        <p:spPr>
          <a:xfrm>
            <a:off x="-71553" y="-190501"/>
            <a:ext cx="9342553" cy="46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33006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4403"/>
            <a:ext cx="1103781" cy="96361"/>
          </a:xfrm>
          <a:prstGeom prst="rect">
            <a:avLst/>
          </a:prstGeom>
        </p:spPr>
      </p:pic>
      <p:pic>
        <p:nvPicPr>
          <p:cNvPr id="10" name="Picture 9" descr="W Logo_Purpl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690320"/>
            <a:ext cx="1371600" cy="923544"/>
          </a:xfrm>
          <a:prstGeom prst="rect">
            <a:avLst/>
          </a:prstGeom>
        </p:spPr>
      </p:pic>
      <p:pic>
        <p:nvPicPr>
          <p:cNvPr id="6" name="Picture 5" descr="AngleBackground_gold_RGB.png"/>
          <p:cNvPicPr>
            <a:picLocks noChangeAspect="1"/>
          </p:cNvPicPr>
          <p:nvPr userDrawn="1"/>
        </p:nvPicPr>
        <p:blipFill rotWithShape="1">
          <a:blip r:embed="rId4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783" r="20731" b="93348"/>
          <a:stretch/>
        </p:blipFill>
        <p:spPr>
          <a:xfrm>
            <a:off x="-71553" y="-190501"/>
            <a:ext cx="9342553" cy="46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0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4687816"/>
            <a:ext cx="1600200" cy="139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0289" y="5686764"/>
            <a:ext cx="1371600" cy="92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1316903"/>
            <a:ext cx="2425295" cy="162965"/>
          </a:xfrm>
          <a:prstGeom prst="rect">
            <a:avLst/>
          </a:prstGeom>
        </p:spPr>
      </p:pic>
      <p:pic>
        <p:nvPicPr>
          <p:cNvPr id="7" name="Picture 6" descr="AngleBackground_gold_RGB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-71554" y="-139701"/>
            <a:ext cx="9367953" cy="47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40"/>
            <a:ext cx="8197114" cy="3117862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tx2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tx2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tx2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tx2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tx2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0289" y="5686764"/>
            <a:ext cx="1371600" cy="927100"/>
          </a:xfrm>
          <a:prstGeom prst="rect">
            <a:avLst/>
          </a:prstGeom>
        </p:spPr>
      </p:pic>
      <p:pic>
        <p:nvPicPr>
          <p:cNvPr id="7" name="Picture 6" descr="AngleBackground_gold_RGB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-71554" y="-139701"/>
            <a:ext cx="9367953" cy="47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accent1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accent1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accent1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accent1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accent1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0289" y="5686764"/>
            <a:ext cx="1371600" cy="927100"/>
          </a:xfrm>
          <a:prstGeom prst="rect">
            <a:avLst/>
          </a:prstGeom>
        </p:spPr>
      </p:pic>
      <p:pic>
        <p:nvPicPr>
          <p:cNvPr id="8" name="Picture 7" descr="AngleBackground_gold_RGB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-71554" y="-139701"/>
            <a:ext cx="9367953" cy="47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0289" y="5686764"/>
            <a:ext cx="1371600" cy="927100"/>
          </a:xfrm>
          <a:prstGeom prst="rect">
            <a:avLst/>
          </a:prstGeom>
        </p:spPr>
      </p:pic>
      <p:pic>
        <p:nvPicPr>
          <p:cNvPr id="6" name="Picture 5" descr="AngleBackground_gold_RGB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698" r="20731" b="93348"/>
          <a:stretch/>
        </p:blipFill>
        <p:spPr>
          <a:xfrm>
            <a:off x="-71554" y="-139701"/>
            <a:ext cx="9367953" cy="47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94008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5686764"/>
            <a:ext cx="1371600" cy="92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1245348"/>
            <a:ext cx="2425295" cy="1629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3" y="4704000"/>
            <a:ext cx="1600200" cy="139700"/>
          </a:xfrm>
          <a:prstGeom prst="rect">
            <a:avLst/>
          </a:prstGeom>
        </p:spPr>
      </p:pic>
      <p:pic>
        <p:nvPicPr>
          <p:cNvPr id="7" name="Picture 6" descr="AngleBackground_gold_RGB.png"/>
          <p:cNvPicPr>
            <a:picLocks noChangeAspect="1"/>
          </p:cNvPicPr>
          <p:nvPr userDrawn="1"/>
        </p:nvPicPr>
        <p:blipFill rotWithShape="1">
          <a:blip r:embed="rId5">
            <a:duotone>
              <a:prstClr val="black"/>
              <a:srgbClr val="33006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7" t="2276" r="20731" b="93348"/>
          <a:stretch/>
        </p:blipFill>
        <p:spPr>
          <a:xfrm>
            <a:off x="-71553" y="-203201"/>
            <a:ext cx="9342553" cy="52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0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4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76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6" y="2469823"/>
            <a:ext cx="7397587" cy="22058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33006F"/>
                </a:solidFill>
              </a:rPr>
              <a:t>College of the Environment </a:t>
            </a:r>
          </a:p>
          <a:p>
            <a:r>
              <a:rPr lang="en-US" dirty="0" smtClean="0">
                <a:solidFill>
                  <a:srgbClr val="33006F"/>
                </a:solidFill>
              </a:rPr>
              <a:t>Research Funding Portfolio</a:t>
            </a:r>
          </a:p>
          <a:p>
            <a:endParaRPr lang="en-US" sz="1700" dirty="0" smtClean="0">
              <a:solidFill>
                <a:srgbClr val="33006F"/>
              </a:solidFill>
            </a:endParaRPr>
          </a:p>
          <a:p>
            <a:r>
              <a:rPr lang="en-US" sz="1900" i="1" dirty="0" smtClean="0">
                <a:solidFill>
                  <a:srgbClr val="33006F"/>
                </a:solidFill>
              </a:rPr>
              <a:t>FY  2017</a:t>
            </a:r>
            <a:endParaRPr lang="en-US" sz="1900" i="1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UW Colleges and Major Units, Total Research Funding, FY 2017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38700"/>
              </p:ext>
            </p:extLst>
          </p:nvPr>
        </p:nvGraphicFramePr>
        <p:xfrm>
          <a:off x="1415561" y="1602555"/>
          <a:ext cx="6257857" cy="4345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College and Major Unit</a:t>
                      </a:r>
                      <a:endParaRPr lang="en-US" sz="1600" b="1" i="0" u="sng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Amount Awarded</a:t>
                      </a:r>
                      <a:endParaRPr lang="en-US" sz="1600" b="1" i="0" u="sng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School</a:t>
                      </a:r>
                      <a:r>
                        <a:rPr lang="en-US" sz="1600" u="none" strike="noStrike" baseline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of Medicine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1,010,859,612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School of Public Health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112,254,049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College of the Environment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</a:t>
                      </a:r>
                      <a:r>
                        <a:rPr lang="en-US" sz="1600" b="1" i="1" u="none" strike="noStrike" dirty="0" smtClean="0">
                          <a:solidFill>
                            <a:srgbClr val="008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106,432,529</a:t>
                      </a:r>
                      <a:endParaRPr lang="en-US" sz="1600" b="1" i="1" u="none" strike="noStrike" dirty="0">
                        <a:solidFill>
                          <a:srgbClr val="008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College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Arts</a:t>
                      </a:r>
                      <a:r>
                        <a:rPr lang="en-US" sz="1600" u="none" strike="noStrike" baseline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and Sciences 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105,796,475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College of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Engineering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 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95,413,049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Office of Research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 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53,124,770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School of Pharmacy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 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28,781,380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College of Education</a:t>
                      </a:r>
                      <a:endParaRPr lang="en-US" sz="1600" b="0" i="0" u="none" strike="noStrike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 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25,155,701 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School of Social</a:t>
                      </a:r>
                      <a:r>
                        <a:rPr lang="en-US" sz="1600" u="none" strike="noStrike" baseline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Work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 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13,700,357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School of Nursing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    </a:t>
                      </a:r>
                      <a:r>
                        <a:rPr lang="en-US" sz="1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11,140,427 </a:t>
                      </a:r>
                      <a:endParaRPr lang="en-US" sz="1600" b="0" i="0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Graduate</a:t>
                      </a:r>
                      <a:r>
                        <a:rPr lang="en-US" sz="1600" b="0" i="0" u="sng" strike="noStrike" baseline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School </a:t>
                      </a:r>
                      <a:endParaRPr lang="en-US" sz="1600" b="0" i="0" u="sng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      </a:t>
                      </a:r>
                      <a:r>
                        <a:rPr lang="en-US" sz="1600" u="sng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10,741,961 </a:t>
                      </a:r>
                      <a:endParaRPr lang="en-US" sz="1600" b="0" i="0" u="sng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UW Total</a:t>
                      </a:r>
                      <a:endParaRPr lang="en-US" sz="1600" b="1" i="1" u="none" strike="noStrike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$ </a:t>
                      </a:r>
                      <a:r>
                        <a:rPr lang="en-US" sz="1600" i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1,628,539,367</a:t>
                      </a:r>
                      <a:endParaRPr lang="en-US" sz="1600" b="1" i="1" u="none" strike="noStrike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8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College of the Environment Funding by Unit, FY 2017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47365"/>
              </p:ext>
            </p:extLst>
          </p:nvPr>
        </p:nvGraphicFramePr>
        <p:xfrm>
          <a:off x="1330569" y="1722123"/>
          <a:ext cx="6186855" cy="4826553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062285">
                  <a:extLst>
                    <a:ext uri="{9D8B030D-6E8A-4147-A177-3AD203B41FA5}">
                      <a16:colId xmlns:a16="http://schemas.microsoft.com/office/drawing/2014/main" val="598730278"/>
                    </a:ext>
                  </a:extLst>
                </a:gridCol>
                <a:gridCol w="2062285">
                  <a:extLst>
                    <a:ext uri="{9D8B030D-6E8A-4147-A177-3AD203B41FA5}">
                      <a16:colId xmlns:a16="http://schemas.microsoft.com/office/drawing/2014/main" val="3388294478"/>
                    </a:ext>
                  </a:extLst>
                </a:gridCol>
                <a:gridCol w="2062285">
                  <a:extLst>
                    <a:ext uri="{9D8B030D-6E8A-4147-A177-3AD203B41FA5}">
                      <a16:colId xmlns:a16="http://schemas.microsoft.com/office/drawing/2014/main" val="4177132189"/>
                    </a:ext>
                  </a:extLst>
                </a:gridCol>
              </a:tblGrid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Unit</a:t>
                      </a:r>
                      <a:endParaRPr lang="en-US" sz="1600" b="1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Award Amounts</a:t>
                      </a:r>
                      <a:endParaRPr lang="en-US" sz="1600" b="1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Number of Awards</a:t>
                      </a:r>
                      <a:endParaRPr lang="en-US" sz="1600" b="1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4988440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ATMS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$8.8M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58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1695820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CIG/</a:t>
                      </a:r>
                      <a:r>
                        <a:rPr lang="en-US" sz="1600" u="none" strike="noStrike" dirty="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EarthLab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$1.7M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8791573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Dean's Office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$892K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864071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ESS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$12.5M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814786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FHL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$403K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8851224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JISAO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$23.8M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54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4655516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SAFS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$9.6M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98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4053519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SEFS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$10.3M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118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8628621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SMEA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$1.3M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9524226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OCEAN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$32.8M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5838829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Washington Sea Grant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$4.2M</a:t>
                      </a:r>
                      <a:endParaRPr lang="en-US" sz="16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4414347"/>
                  </a:ext>
                </a:extLst>
              </a:tr>
              <a:tr h="3607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</a:t>
                      </a:r>
                      <a:endParaRPr lang="en-US" sz="1600" b="1" i="1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$106M</a:t>
                      </a:r>
                      <a:endParaRPr lang="en-US" sz="1600" b="1" i="1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541</a:t>
                      </a:r>
                      <a:endParaRPr lang="en-US" sz="1600" b="1" i="1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425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04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Major Funders for College of the Environment Research, FY 2017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71757" y="1483566"/>
            <a:ext cx="8064504" cy="41873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Federal: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NOAA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NSF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NASA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USDA – </a:t>
            </a:r>
            <a:r>
              <a:rPr lang="en-US" sz="1400" i="1" dirty="0"/>
              <a:t>including U.S. Forest </a:t>
            </a:r>
            <a:r>
              <a:rPr lang="en-US" sz="1400" i="1" dirty="0" smtClean="0"/>
              <a:t>Service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Department of Defense- </a:t>
            </a:r>
            <a:r>
              <a:rPr lang="en-US" sz="1400" i="1" dirty="0"/>
              <a:t>including the Office of Naval </a:t>
            </a:r>
            <a:r>
              <a:rPr lang="en-US" sz="1400" i="1" dirty="0" smtClean="0"/>
              <a:t>Research</a:t>
            </a:r>
            <a:endParaRPr lang="en-US" sz="1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Department of Energy - </a:t>
            </a:r>
            <a:r>
              <a:rPr lang="en-US" sz="1400" dirty="0"/>
              <a:t> </a:t>
            </a:r>
            <a:r>
              <a:rPr lang="en-US" sz="1400" i="1" dirty="0"/>
              <a:t>including </a:t>
            </a:r>
            <a:r>
              <a:rPr lang="en-US" sz="1400" i="1" dirty="0" smtClean="0"/>
              <a:t>the Bonneville Power Administration</a:t>
            </a:r>
            <a:endParaRPr lang="en-US" sz="1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Department of the Interior – </a:t>
            </a:r>
            <a:r>
              <a:rPr lang="en-US" sz="1400" i="1" dirty="0"/>
              <a:t>including </a:t>
            </a:r>
            <a:r>
              <a:rPr lang="en-US" sz="1400" i="1" dirty="0" smtClean="0"/>
              <a:t>USGS, the </a:t>
            </a:r>
            <a:r>
              <a:rPr lang="en-US" sz="1400" i="1" dirty="0"/>
              <a:t>National Park </a:t>
            </a:r>
            <a:r>
              <a:rPr lang="en-US" sz="1400" i="1" dirty="0" smtClean="0"/>
              <a:t>Service, the Bureau of Land Management, and U.S. Fish and Wildlife Service </a:t>
            </a:r>
            <a:endParaRPr lang="en-US" sz="1400" dirty="0"/>
          </a:p>
          <a:p>
            <a:pPr marL="0" indent="0">
              <a:buNone/>
            </a:pPr>
            <a:endParaRPr lang="en-US" sz="1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State of Washington:</a:t>
            </a:r>
          </a:p>
          <a:p>
            <a:pPr marL="685800" lvl="1" indent="-223838">
              <a:buFont typeface="Arial" panose="020B0604020202020204" pitchFamily="34" charset="0"/>
              <a:buChar char="•"/>
            </a:pPr>
            <a:r>
              <a:rPr lang="en-US" sz="1400" dirty="0" smtClean="0"/>
              <a:t>Department of Fish and Wildlife</a:t>
            </a:r>
          </a:p>
          <a:p>
            <a:pPr marL="685800" lvl="1" indent="-223838">
              <a:buFont typeface="Arial" panose="020B0604020202020204" pitchFamily="34" charset="0"/>
              <a:buChar char="•"/>
            </a:pPr>
            <a:r>
              <a:rPr lang="en-US" sz="1400" dirty="0" smtClean="0"/>
              <a:t>Department of Natural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Private: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Consortium for Ocean Leadership Inc. 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Simons </a:t>
            </a:r>
            <a:r>
              <a:rPr lang="en-US" sz="1400" dirty="0" smtClean="0"/>
              <a:t>Foundation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Gordon and Betty Moore Foundation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Paul G. Allen Family Foundation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North Pacific Research Board</a:t>
            </a:r>
          </a:p>
          <a:p>
            <a:pPr marL="457200" lvl="1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of the Environment Research Funding by Major Funders, FY 2017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386" y="6279503"/>
            <a:ext cx="269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Total funding: $106.4 million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775894"/>
              </p:ext>
            </p:extLst>
          </p:nvPr>
        </p:nvGraphicFramePr>
        <p:xfrm>
          <a:off x="1182169" y="1503485"/>
          <a:ext cx="6655545" cy="447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91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Number of Distinct Sponsors by Unit, FY 2017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739478"/>
              </p:ext>
            </p:extLst>
          </p:nvPr>
        </p:nvGraphicFramePr>
        <p:xfrm>
          <a:off x="765110" y="1570058"/>
          <a:ext cx="6848669" cy="4931976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1712168">
                  <a:extLst>
                    <a:ext uri="{9D8B030D-6E8A-4147-A177-3AD203B41FA5}">
                      <a16:colId xmlns:a16="http://schemas.microsoft.com/office/drawing/2014/main" val="855637696"/>
                    </a:ext>
                  </a:extLst>
                </a:gridCol>
                <a:gridCol w="1537888">
                  <a:extLst>
                    <a:ext uri="{9D8B030D-6E8A-4147-A177-3AD203B41FA5}">
                      <a16:colId xmlns:a16="http://schemas.microsoft.com/office/drawing/2014/main" val="2809413757"/>
                    </a:ext>
                  </a:extLst>
                </a:gridCol>
                <a:gridCol w="1075580">
                  <a:extLst>
                    <a:ext uri="{9D8B030D-6E8A-4147-A177-3AD203B41FA5}">
                      <a16:colId xmlns:a16="http://schemas.microsoft.com/office/drawing/2014/main" val="4201462428"/>
                    </a:ext>
                  </a:extLst>
                </a:gridCol>
                <a:gridCol w="2523033">
                  <a:extLst>
                    <a:ext uri="{9D8B030D-6E8A-4147-A177-3AD203B41FA5}">
                      <a16:colId xmlns:a16="http://schemas.microsoft.com/office/drawing/2014/main" val="4030743961"/>
                    </a:ext>
                  </a:extLst>
                </a:gridCol>
              </a:tblGrid>
              <a:tr h="6786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Unit</a:t>
                      </a:r>
                      <a:endParaRPr lang="en-US" sz="1400" b="1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Number of Distinct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Sponsors</a:t>
                      </a:r>
                      <a:endParaRPr lang="en-US" sz="1400" b="1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Number of Foreign Sponsors</a:t>
                      </a:r>
                      <a:endParaRPr lang="en-US" sz="1400" b="1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Top Sponsor</a:t>
                      </a:r>
                      <a:endParaRPr lang="en-US" sz="1400" b="1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4799148"/>
                  </a:ext>
                </a:extLst>
              </a:tr>
              <a:tr h="44185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ATMS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Science Foundation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7709122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CIG/</a:t>
                      </a:r>
                      <a:r>
                        <a:rPr lang="en-US" sz="1400" u="none" strike="noStrike" dirty="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EarthLab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U.S.</a:t>
                      </a:r>
                      <a:r>
                        <a:rPr lang="en-US" sz="1400" b="0" i="0" u="none" strike="noStrike" baseline="0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Fish and Wildlife Service (FWS)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2297098"/>
                  </a:ext>
                </a:extLst>
              </a:tr>
              <a:tr h="38970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Dean's Office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Park</a:t>
                      </a:r>
                      <a:r>
                        <a:rPr lang="en-US" sz="1400" b="0" i="0" u="none" strike="noStrike" baseline="0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Service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7596271"/>
                  </a:ext>
                </a:extLst>
              </a:tr>
              <a:tr h="2404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ESS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NASA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7455581"/>
                  </a:ext>
                </a:extLst>
              </a:tr>
              <a:tr h="2404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FHL</a:t>
                      </a:r>
                      <a:endParaRPr lang="en-US" sz="14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i="0" u="none" strike="noStrike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Science Foundation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6314347"/>
                  </a:ext>
                </a:extLst>
              </a:tr>
              <a:tr h="2404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JISAO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NOAA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2075095"/>
                  </a:ext>
                </a:extLst>
              </a:tr>
              <a:tr h="5831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SAFS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Washington Department</a:t>
                      </a:r>
                      <a:r>
                        <a:rPr lang="en-US" sz="1400" b="0" i="0" u="none" strike="noStrike" baseline="0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of Fish and Wildlife (WDFW) 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5264139"/>
                  </a:ext>
                </a:extLst>
              </a:tr>
              <a:tr h="256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SEFS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U.S. Forest Service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0191575"/>
                  </a:ext>
                </a:extLst>
              </a:tr>
              <a:tr h="256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SMEA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University of British Columbia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5571707"/>
                  </a:ext>
                </a:extLst>
              </a:tr>
              <a:tr h="256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OCEAN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Science</a:t>
                      </a:r>
                      <a:r>
                        <a:rPr lang="en-US" sz="1400" b="0" i="0" u="none" strike="noStrike" baseline="0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Foundation, Woods Hole Oceanographic Institution (WHOI)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4251132"/>
                  </a:ext>
                </a:extLst>
              </a:tr>
              <a:tr h="38970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Washington Sea Grant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33006F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NOAA</a:t>
                      </a:r>
                      <a:endParaRPr lang="en-US" sz="1400" b="0" i="0" u="none" strike="noStrike" dirty="0">
                        <a:solidFill>
                          <a:srgbClr val="33006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4419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92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Number of eGC1s Submitted in FY 2017 by month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9289" y="6217530"/>
            <a:ext cx="6973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 The number of eGC1s does not indicate complexity of proposals nor the number of proposals that went through our review process that were ultimately returned. </a:t>
            </a:r>
            <a:endParaRPr lang="en-US" sz="14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0114"/>
              </p:ext>
            </p:extLst>
          </p:nvPr>
        </p:nvGraphicFramePr>
        <p:xfrm>
          <a:off x="961054" y="1884784"/>
          <a:ext cx="6802014" cy="3564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9289" y="5663682"/>
            <a:ext cx="278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Total: 607 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3781</TotalTime>
  <Words>459</Words>
  <Application>Microsoft Office PowerPoint</Application>
  <PresentationFormat>On-screen Show (4:3)</PresentationFormat>
  <Paragraphs>163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Office Theme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Fiona Lee</cp:lastModifiedBy>
  <cp:revision>86</cp:revision>
  <dcterms:created xsi:type="dcterms:W3CDTF">2014-10-14T00:51:43Z</dcterms:created>
  <dcterms:modified xsi:type="dcterms:W3CDTF">2018-11-09T18:42:07Z</dcterms:modified>
</cp:coreProperties>
</file>